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87" r:id="rId2"/>
    <p:sldId id="358" r:id="rId3"/>
    <p:sldId id="1205" r:id="rId4"/>
    <p:sldId id="1206" r:id="rId5"/>
    <p:sldId id="1186" r:id="rId6"/>
    <p:sldId id="1200" r:id="rId7"/>
    <p:sldId id="1201" r:id="rId8"/>
    <p:sldId id="1140" r:id="rId9"/>
    <p:sldId id="1187" r:id="rId10"/>
    <p:sldId id="1203" r:id="rId11"/>
    <p:sldId id="1202" r:id="rId12"/>
    <p:sldId id="1204" r:id="rId13"/>
    <p:sldId id="381" r:id="rId14"/>
    <p:sldId id="382" r:id="rId15"/>
    <p:sldId id="379" r:id="rId16"/>
    <p:sldId id="1181" r:id="rId17"/>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205"/>
            <p14:sldId id="1206"/>
            <p14:sldId id="1186"/>
            <p14:sldId id="1200"/>
            <p14:sldId id="1201"/>
            <p14:sldId id="1140"/>
            <p14:sldId id="1187"/>
            <p14:sldId id="1203"/>
            <p14:sldId id="1202"/>
            <p14:sldId id="1204"/>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C4A"/>
    <a:srgbClr val="F3622C"/>
    <a:srgbClr val="000000"/>
    <a:srgbClr val="20D3FF"/>
    <a:srgbClr val="7F007D"/>
    <a:srgbClr val="00EDB5"/>
    <a:srgbClr val="004050"/>
    <a:srgbClr val="FF004C"/>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D3209-3A23-4F59-A3BB-5BB8872864ED}" v="5" dt="2023-10-16T11:25:27.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2" autoAdjust="0"/>
    <p:restoredTop sz="80182" autoAdjust="0"/>
  </p:normalViewPr>
  <p:slideViewPr>
    <p:cSldViewPr snapToGrid="0" snapToObjects="1" showGuides="1">
      <p:cViewPr varScale="1">
        <p:scale>
          <a:sx n="88" d="100"/>
          <a:sy n="88" d="100"/>
        </p:scale>
        <p:origin x="534" y="96"/>
      </p:cViewPr>
      <p:guideLst>
        <p:guide orient="horz" pos="2160"/>
        <p:guide pos="3840"/>
      </p:guideLst>
    </p:cSldViewPr>
  </p:slideViewPr>
  <p:notesTextViewPr>
    <p:cViewPr>
      <p:scale>
        <a:sx n="1" d="1"/>
        <a:sy n="1" d="1"/>
      </p:scale>
      <p:origin x="0" y="-576"/>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Fishpool" userId="b7923bd0fa9cf83f" providerId="LiveId" clId="{1B3D3209-3A23-4F59-A3BB-5BB8872864ED}"/>
    <pc:docChg chg="modSld">
      <pc:chgData name="Mark Fishpool" userId="b7923bd0fa9cf83f" providerId="LiveId" clId="{1B3D3209-3A23-4F59-A3BB-5BB8872864ED}" dt="2023-10-16T11:29:22.931" v="190" actId="20577"/>
      <pc:docMkLst>
        <pc:docMk/>
      </pc:docMkLst>
      <pc:sldChg chg="modNotesTx">
        <pc:chgData name="Mark Fishpool" userId="b7923bd0fa9cf83f" providerId="LiveId" clId="{1B3D3209-3A23-4F59-A3BB-5BB8872864ED}" dt="2023-10-16T11:29:22.931" v="190" actId="20577"/>
        <pc:sldMkLst>
          <pc:docMk/>
          <pc:sldMk cId="2383874783" sldId="1187"/>
        </pc:sldMkLst>
      </pc:sldChg>
      <pc:sldChg chg="addSp modSp mod">
        <pc:chgData name="Mark Fishpool" userId="b7923bd0fa9cf83f" providerId="LiveId" clId="{1B3D3209-3A23-4F59-A3BB-5BB8872864ED}" dt="2023-10-16T11:25:27.245" v="49" actId="1076"/>
        <pc:sldMkLst>
          <pc:docMk/>
          <pc:sldMk cId="3800422368" sldId="1200"/>
        </pc:sldMkLst>
        <pc:spChg chg="add mod">
          <ac:chgData name="Mark Fishpool" userId="b7923bd0fa9cf83f" providerId="LiveId" clId="{1B3D3209-3A23-4F59-A3BB-5BB8872864ED}" dt="2023-10-16T11:25:14.308" v="46" actId="571"/>
          <ac:spMkLst>
            <pc:docMk/>
            <pc:sldMk cId="3800422368" sldId="1200"/>
            <ac:spMk id="4" creationId="{ADF1640C-1E0A-BF70-4A4A-C0865C516BF9}"/>
          </ac:spMkLst>
        </pc:spChg>
        <pc:spChg chg="mod">
          <ac:chgData name="Mark Fishpool" userId="b7923bd0fa9cf83f" providerId="LiveId" clId="{1B3D3209-3A23-4F59-A3BB-5BB8872864ED}" dt="2023-10-16T11:25:24.539" v="48" actId="14100"/>
          <ac:spMkLst>
            <pc:docMk/>
            <pc:sldMk cId="3800422368" sldId="1200"/>
            <ac:spMk id="5" creationId="{3BE71118-8F82-B997-FA72-76110EAD7D2F}"/>
          </ac:spMkLst>
        </pc:spChg>
        <pc:spChg chg="mod">
          <ac:chgData name="Mark Fishpool" userId="b7923bd0fa9cf83f" providerId="LiveId" clId="{1B3D3209-3A23-4F59-A3BB-5BB8872864ED}" dt="2023-10-16T11:25:19.254" v="47" actId="1076"/>
          <ac:spMkLst>
            <pc:docMk/>
            <pc:sldMk cId="3800422368" sldId="1200"/>
            <ac:spMk id="6" creationId="{754A8753-CF06-620C-CA10-FC72F6CFC9A6}"/>
          </ac:spMkLst>
        </pc:spChg>
        <pc:spChg chg="mod">
          <ac:chgData name="Mark Fishpool" userId="b7923bd0fa9cf83f" providerId="LiveId" clId="{1B3D3209-3A23-4F59-A3BB-5BB8872864ED}" dt="2023-10-16T11:25:19.254" v="47" actId="1076"/>
          <ac:spMkLst>
            <pc:docMk/>
            <pc:sldMk cId="3800422368" sldId="1200"/>
            <ac:spMk id="7" creationId="{C6B5FE11-DE99-6481-CACD-2DBFA340923F}"/>
          </ac:spMkLst>
        </pc:spChg>
        <pc:picChg chg="mod">
          <ac:chgData name="Mark Fishpool" userId="b7923bd0fa9cf83f" providerId="LiveId" clId="{1B3D3209-3A23-4F59-A3BB-5BB8872864ED}" dt="2023-10-16T11:25:27.245" v="49" actId="1076"/>
          <ac:picMkLst>
            <pc:docMk/>
            <pc:sldMk cId="3800422368" sldId="1200"/>
            <ac:picMk id="9" creationId="{7FA54D74-CDA5-FAA0-10B3-9D22B2CAD42C}"/>
          </ac:picMkLst>
        </pc:picChg>
      </pc:sldChg>
      <pc:sldChg chg="modSp mod">
        <pc:chgData name="Mark Fishpool" userId="b7923bd0fa9cf83f" providerId="LiveId" clId="{1B3D3209-3A23-4F59-A3BB-5BB8872864ED}" dt="2023-10-16T11:26:21.932" v="67" actId="20577"/>
        <pc:sldMkLst>
          <pc:docMk/>
          <pc:sldMk cId="3627945953" sldId="1201"/>
        </pc:sldMkLst>
        <pc:spChg chg="mod">
          <ac:chgData name="Mark Fishpool" userId="b7923bd0fa9cf83f" providerId="LiveId" clId="{1B3D3209-3A23-4F59-A3BB-5BB8872864ED}" dt="2023-10-16T11:26:21.932" v="67" actId="20577"/>
          <ac:spMkLst>
            <pc:docMk/>
            <pc:sldMk cId="3627945953" sldId="1201"/>
            <ac:spMk id="5" creationId="{3BE71118-8F82-B997-FA72-76110EAD7D2F}"/>
          </ac:spMkLst>
        </pc:spChg>
      </pc:sldChg>
      <pc:sldChg chg="modSp mod">
        <pc:chgData name="Mark Fishpool" userId="b7923bd0fa9cf83f" providerId="LiveId" clId="{1B3D3209-3A23-4F59-A3BB-5BB8872864ED}" dt="2023-10-16T11:28:07.477" v="159" actId="20577"/>
        <pc:sldMkLst>
          <pc:docMk/>
          <pc:sldMk cId="2942233850" sldId="1203"/>
        </pc:sldMkLst>
        <pc:spChg chg="mod">
          <ac:chgData name="Mark Fishpool" userId="b7923bd0fa9cf83f" providerId="LiveId" clId="{1B3D3209-3A23-4F59-A3BB-5BB8872864ED}" dt="2023-10-16T11:28:07.477" v="159" actId="20577"/>
          <ac:spMkLst>
            <pc:docMk/>
            <pc:sldMk cId="2942233850" sldId="1203"/>
            <ac:spMk id="4" creationId="{F0F3BF35-7C32-AE43-0C0C-34329BABF0D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16/10/2023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16/10/2023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we have seen, it is possible to implement custom methods on our structures (and </a:t>
            </a:r>
            <a:r>
              <a:rPr lang="en-GB" dirty="0" err="1"/>
              <a:t>enums</a:t>
            </a:r>
            <a:r>
              <a:rPr lang="en-GB" dirty="0"/>
              <a:t>, for that matter).</a:t>
            </a:r>
          </a:p>
          <a:p>
            <a:endParaRPr lang="en-GB" dirty="0"/>
          </a:p>
          <a:p>
            <a:r>
              <a:rPr lang="en-GB" dirty="0"/>
              <a:t>If the structure as generic types, the type name can be used in the implementation also.</a:t>
            </a:r>
          </a:p>
          <a:p>
            <a:endParaRPr lang="en-GB" dirty="0"/>
          </a:p>
          <a:p>
            <a:r>
              <a:rPr lang="en-GB" dirty="0"/>
              <a:t>In this example we're creating a new method "</a:t>
            </a:r>
            <a:r>
              <a:rPr lang="en-GB" dirty="0" err="1"/>
              <a:t>as_tup</a:t>
            </a:r>
            <a:r>
              <a:rPr lang="en-GB" dirty="0"/>
              <a:t>" which will return references to the "x" and "y" field values within our Coord instance, in the form of a tuple.</a:t>
            </a:r>
          </a:p>
          <a:p>
            <a:endParaRPr lang="en-GB" dirty="0"/>
          </a:p>
          <a:p>
            <a:r>
              <a:rPr lang="en-GB" dirty="0"/>
              <a:t>Hopefully, there shouldn't be anything overly surprising here…</a:t>
            </a:r>
          </a:p>
          <a:p>
            <a:endParaRPr lang="en-GB" dirty="0"/>
          </a:p>
          <a:p>
            <a:endParaRPr lang="en-GB" dirty="0"/>
          </a:p>
          <a:p>
            <a:r>
              <a:rPr lang="en-GB" b="1" dirty="0"/>
              <a:t>Note.</a:t>
            </a:r>
            <a:r>
              <a:rPr lang="en-GB" dirty="0"/>
              <a:t> </a:t>
            </a:r>
          </a:p>
          <a:p>
            <a:endParaRPr lang="en-GB" dirty="0"/>
          </a:p>
          <a:p>
            <a:r>
              <a:rPr lang="en-GB" dirty="0"/>
              <a:t>Multiple type names are simply separated with commas, e.g.  Struct Coord&lt;T1, T2&gt;</a:t>
            </a:r>
          </a:p>
          <a:p>
            <a:endParaRPr lang="en-GB" dirty="0"/>
          </a:p>
          <a:p>
            <a:r>
              <a:rPr lang="en-GB" dirty="0"/>
              <a:t>The types are interpolated from the initialisers in the assignment, e.g. T1 = x's data type, T2 = y's data type etc.</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1886570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structures which use generic types and their implemented methods</a:t>
            </a:r>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313739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1701920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start this section of the course, there are a few software engineering concepts to discuss, starting with polymorphism.</a:t>
            </a:r>
          </a:p>
          <a:p>
            <a:endParaRPr lang="en-GB" dirty="0"/>
          </a:p>
          <a:p>
            <a:r>
              <a:rPr lang="en-GB" dirty="0"/>
              <a:t>Classically this is something you'll see in more object-oriented programming paradigm languages such as Java, C++, Python etc.  However, the term still applies here, in essence, as we look at generic types ("generics").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924869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solution</a:t>
            </a:r>
            <a:r>
              <a:rPr lang="en-GB" baseline="0" dirty="0"/>
              <a:t> to this problem in Rust is slightly different as </a:t>
            </a:r>
            <a:r>
              <a:rPr lang="en-GB" baseline="0"/>
              <a:t>we will see.</a:t>
            </a:r>
          </a:p>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102545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b="0" dirty="0"/>
              <a:t>Abstraction, along with pattern recognition, decomposition and algorithms, is seen as one of the keystones of computer science and, more specifically, the concept of computational thinking.</a:t>
            </a:r>
          </a:p>
          <a:p>
            <a:pPr marL="0" indent="0">
              <a:buFont typeface="+mj-lt"/>
              <a:buNone/>
            </a:pPr>
            <a:endParaRPr lang="en-GB" b="0" dirty="0"/>
          </a:p>
          <a:p>
            <a:pPr marL="0" indent="0">
              <a:buFont typeface="+mj-lt"/>
              <a:buNone/>
            </a:pPr>
            <a:r>
              <a:rPr lang="en-GB" b="0" dirty="0"/>
              <a:t>Sometimes when solving a problem, the details can simply get in the way of understanding the core issues.</a:t>
            </a:r>
          </a:p>
          <a:p>
            <a:pPr marL="0" indent="0">
              <a:buFont typeface="+mj-lt"/>
              <a:buNone/>
            </a:pPr>
            <a:endParaRPr lang="en-GB" b="0" dirty="0"/>
          </a:p>
          <a:p>
            <a:pPr marL="0" indent="0">
              <a:buFont typeface="+mj-lt"/>
              <a:buNone/>
            </a:pPr>
            <a:r>
              <a:rPr lang="en-GB" b="0" dirty="0"/>
              <a:t>In this example, knowing that we need to be able to unique values in arrays of different data types is important, but it's not the key issue.  The key issue is that there's a) an array and, b) we need to find the unique (i.e. non-duplicated) values.  The data types are pretty much irrelevant – the algorithm we might imagine should be able to handle most data types and lengths of arrays.</a:t>
            </a:r>
          </a:p>
          <a:p>
            <a:pPr marL="0" indent="0">
              <a:buFont typeface="+mj-lt"/>
              <a:buNone/>
            </a:pPr>
            <a:endParaRPr lang="en-GB" b="0" dirty="0"/>
          </a:p>
          <a:p>
            <a:pPr marL="0" indent="0">
              <a:buFont typeface="+mj-lt"/>
              <a:buNone/>
            </a:pPr>
            <a:r>
              <a:rPr lang="en-GB" b="0" dirty="0"/>
              <a:t>So, abstract that level of details away and focus on the core issue: finding the unique values in an array.</a:t>
            </a:r>
          </a:p>
          <a:p>
            <a:pPr marL="0" indent="0">
              <a:buFont typeface="+mj-lt"/>
              <a:buNone/>
            </a:pPr>
            <a:endParaRPr lang="en-GB" b="0" dirty="0"/>
          </a:p>
          <a:p>
            <a:pPr marL="0" indent="0">
              <a:buFont typeface="+mj-lt"/>
              <a:buNone/>
            </a:pPr>
            <a:r>
              <a:rPr lang="en-GB" b="0" dirty="0"/>
              <a:t>Moreover, from a maintenance perspective, having three separate functions whose only difference is the data type within the data collection is unnecessary duplication of effort and simply increases the overall maintenance overhead.  Plus, in a library, we now need to know how to use three different functions, depending on data type and remember all their name variants (sans overloading techniques).</a:t>
            </a:r>
          </a:p>
          <a:p>
            <a:pPr marL="0" indent="0">
              <a:buFont typeface="+mj-lt"/>
              <a:buNone/>
            </a:pPr>
            <a:endParaRPr lang="en-GB" b="0" dirty="0"/>
          </a:p>
          <a:p>
            <a:pPr marL="0" indent="0">
              <a:buFont typeface="+mj-lt"/>
              <a:buNone/>
            </a:pPr>
            <a:r>
              <a:rPr lang="en-GB" b="0" dirty="0"/>
              <a:t>It's not an ideal situation; although technically it doesn't break SRP (single responsibility principle) it does thumb its nose at DRY (don't repeat yourself)!</a:t>
            </a:r>
          </a:p>
          <a:p>
            <a:pPr marL="0" indent="0">
              <a:buFont typeface="+mj-lt"/>
              <a:buNone/>
            </a:pPr>
            <a:endParaRPr lang="en-GB" b="0" dirty="0"/>
          </a:p>
          <a:p>
            <a:pPr marL="0" indent="0">
              <a:buFont typeface="+mj-lt"/>
              <a:buNone/>
            </a:pPr>
            <a:r>
              <a:rPr lang="en-GB" b="0" dirty="0"/>
              <a:t>Essentially in this problem, we can treat the data type generically.</a:t>
            </a:r>
          </a:p>
          <a:p>
            <a:pPr marL="0" indent="0">
              <a:buFont typeface="+mj-lt"/>
              <a:buNone/>
            </a:pPr>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69958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Here's the original Rust implementation with two different functions basically doing the exact same thing…just hardcoded with two </a:t>
            </a:r>
            <a:r>
              <a:rPr lang="en-GB" b="0" i="1" dirty="0"/>
              <a:t>different</a:t>
            </a:r>
            <a:r>
              <a:rPr lang="en-GB" b="0" dirty="0"/>
              <a:t> data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As you can hopefully see, there's a lot of duplication (deliberately so, for illustrative effect), but in essence the underlying logic in each algorithm is essentially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use of the Vectors here (data type specified) lead us quite nicely into the generic type solution.</a:t>
            </a:r>
          </a:p>
          <a:p>
            <a:endParaRPr lang="en-GB" b="1"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2907346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And here's an improved version using generic data types.</a:t>
            </a:r>
          </a:p>
          <a:p>
            <a:endParaRPr lang="en-GB" b="1" dirty="0"/>
          </a:p>
          <a:p>
            <a:r>
              <a:rPr lang="en-GB" dirty="0"/>
              <a:t>There's a lot to unpack here, so let's start with the obvious changes:</a:t>
            </a:r>
          </a:p>
          <a:p>
            <a:endParaRPr lang="en-GB" dirty="0"/>
          </a:p>
          <a:p>
            <a:pPr marL="228600" indent="-228600">
              <a:buAutoNum type="arabicPeriod"/>
            </a:pPr>
            <a:r>
              <a:rPr lang="en-GB" dirty="0"/>
              <a:t>There's only one function now (not one to handle each data type)</a:t>
            </a:r>
          </a:p>
          <a:p>
            <a:pPr marL="228600" indent="-228600">
              <a:buAutoNum type="arabicPeriod"/>
            </a:pPr>
            <a:r>
              <a:rPr lang="en-GB" dirty="0"/>
              <a:t>There's only one function being called now (rather than the two separate calls as before).</a:t>
            </a:r>
          </a:p>
          <a:p>
            <a:endParaRPr lang="en-GB" dirty="0"/>
          </a:p>
          <a:p>
            <a:r>
              <a:rPr lang="en-GB" dirty="0"/>
              <a:t>This is the modified version, complete with its generic types in the function's signature.</a:t>
            </a:r>
          </a:p>
          <a:p>
            <a:endParaRPr lang="en-GB" dirty="0"/>
          </a:p>
          <a:p>
            <a:r>
              <a:rPr lang="en-GB" dirty="0"/>
              <a:t>T is our generic Type, of course.   It is placed in angle brackets like so &lt;T&gt; before the argument list (along with any restrictions we might have).</a:t>
            </a:r>
          </a:p>
          <a:p>
            <a:endParaRPr lang="en-GB" dirty="0"/>
          </a:p>
          <a:p>
            <a:r>
              <a:rPr lang="en-GB" dirty="0"/>
              <a:t>Notice that the Array in the argument and return type Vector are now specified to be of type "T" (by convention).  The type "T" will reflect whatever type of data we are calling the function with as its concrete argument, e.g. 32-bit integer or float.</a:t>
            </a:r>
          </a:p>
          <a:p>
            <a:endParaRPr lang="en-GB" dirty="0"/>
          </a:p>
          <a:p>
            <a:endParaRPr lang="en-GB" dirty="0"/>
          </a:p>
          <a:p>
            <a:r>
              <a:rPr lang="en-GB" dirty="0"/>
              <a:t>You may also note some other interesting modifications in the function signature:</a:t>
            </a:r>
          </a:p>
          <a:p>
            <a:endParaRPr lang="en-GB" dirty="0"/>
          </a:p>
          <a:p>
            <a:r>
              <a:rPr lang="en-GB" sz="1200" b="1" dirty="0">
                <a:highlight>
                  <a:srgbClr val="FFFF00"/>
                </a:highlight>
                <a:latin typeface="Consolas" panose="020B0609020204030204" pitchFamily="49" charset="0"/>
              </a:rPr>
              <a:t>&lt;T: std::</a:t>
            </a:r>
            <a:r>
              <a:rPr lang="en-GB" sz="1200" b="1" dirty="0" err="1">
                <a:highlight>
                  <a:srgbClr val="FFFF00"/>
                </a:highlight>
                <a:latin typeface="Consolas" panose="020B0609020204030204" pitchFamily="49" charset="0"/>
              </a:rPr>
              <a:t>cmp</a:t>
            </a:r>
            <a:r>
              <a:rPr lang="en-GB" sz="1200" b="1" dirty="0">
                <a:highlight>
                  <a:srgbClr val="FFFF00"/>
                </a:highlight>
                <a:latin typeface="Consolas" panose="020B0609020204030204" pitchFamily="49" charset="0"/>
              </a:rPr>
              <a:t>::</a:t>
            </a:r>
            <a:r>
              <a:rPr lang="en-GB" sz="1200" b="1" dirty="0" err="1">
                <a:highlight>
                  <a:srgbClr val="FFFF00"/>
                </a:highlight>
                <a:latin typeface="Consolas" panose="020B0609020204030204" pitchFamily="49" charset="0"/>
              </a:rPr>
              <a:t>PartialEq</a:t>
            </a:r>
            <a:r>
              <a:rPr lang="en-GB" sz="1200" b="1" dirty="0">
                <a:highlight>
                  <a:srgbClr val="FFFF00"/>
                </a:highlight>
                <a:latin typeface="Consolas" panose="020B0609020204030204" pitchFamily="49" charset="0"/>
              </a:rPr>
              <a:t> + Clone&gt;</a:t>
            </a:r>
          </a:p>
          <a:p>
            <a:endParaRPr lang="en-GB" sz="1200" dirty="0">
              <a:highlight>
                <a:srgbClr val="FFFF00"/>
              </a:highlight>
              <a:latin typeface="Consolas" panose="020B0609020204030204" pitchFamily="49" charset="0"/>
            </a:endParaRPr>
          </a:p>
          <a:p>
            <a:r>
              <a:rPr lang="en-GB" sz="1200" dirty="0">
                <a:highlight>
                  <a:srgbClr val="FFFF00"/>
                </a:highlight>
                <a:latin typeface="Consolas" panose="020B0609020204030204" pitchFamily="49" charset="0"/>
              </a:rPr>
              <a:t>And in the "if" statement:</a:t>
            </a:r>
          </a:p>
          <a:p>
            <a:endParaRPr lang="en-GB" sz="1200" dirty="0">
              <a:highlight>
                <a:srgbClr val="FFFF00"/>
              </a:highlight>
              <a:latin typeface="Consolas" panose="020B0609020204030204" pitchFamily="49" charset="0"/>
            </a:endParaRPr>
          </a:p>
          <a:p>
            <a:r>
              <a:rPr lang="en-GB" sz="1200" b="1" dirty="0" err="1">
                <a:latin typeface="Consolas" panose="020B0609020204030204" pitchFamily="49" charset="0"/>
              </a:rPr>
              <a:t>temp.push</a:t>
            </a:r>
            <a:r>
              <a:rPr lang="en-GB" sz="1200" b="1" dirty="0">
                <a:latin typeface="Consolas" panose="020B0609020204030204" pitchFamily="49" charset="0"/>
              </a:rPr>
              <a:t>(</a:t>
            </a:r>
            <a:r>
              <a:rPr lang="en-GB" sz="1200" b="1" dirty="0">
                <a:highlight>
                  <a:srgbClr val="FFFF00"/>
                </a:highlight>
                <a:latin typeface="Consolas" panose="020B0609020204030204" pitchFamily="49" charset="0"/>
              </a:rPr>
              <a:t>(*</a:t>
            </a:r>
            <a:r>
              <a:rPr lang="en-GB" sz="1200" b="1" dirty="0" err="1">
                <a:highlight>
                  <a:srgbClr val="FFFF00"/>
                </a:highlight>
                <a:latin typeface="Consolas" panose="020B0609020204030204" pitchFamily="49" charset="0"/>
              </a:rPr>
              <a:t>i</a:t>
            </a:r>
            <a:r>
              <a:rPr lang="en-GB" sz="1200" b="1" dirty="0">
                <a:highlight>
                  <a:srgbClr val="FFFF00"/>
                </a:highlight>
                <a:latin typeface="Consolas" panose="020B0609020204030204" pitchFamily="49" charset="0"/>
              </a:rPr>
              <a:t>).clone()</a:t>
            </a:r>
            <a:r>
              <a:rPr lang="en-GB" sz="1200" b="1" dirty="0">
                <a:latin typeface="Consolas" panose="020B0609020204030204" pitchFamily="49" charset="0"/>
              </a:rPr>
              <a:t>);</a:t>
            </a:r>
            <a:endParaRPr lang="en-GB" sz="1200" b="1" dirty="0">
              <a:highlight>
                <a:srgbClr val="FFFF00"/>
              </a:highlight>
              <a:latin typeface="Consolas" panose="020B0609020204030204" pitchFamily="49" charset="0"/>
            </a:endParaRPr>
          </a:p>
          <a:p>
            <a:endParaRPr lang="en-GB" dirty="0"/>
          </a:p>
          <a:p>
            <a:endParaRPr lang="en-GB" dirty="0"/>
          </a:p>
          <a:p>
            <a:r>
              <a:rPr lang="en-GB" dirty="0"/>
              <a:t>These are connected to </a:t>
            </a:r>
            <a:r>
              <a:rPr lang="en-GB" b="1" dirty="0"/>
              <a:t>traits </a:t>
            </a:r>
            <a:r>
              <a:rPr lang="en-GB" b="0" dirty="0"/>
              <a:t>(our next topic)</a:t>
            </a:r>
            <a:r>
              <a:rPr lang="en-GB" dirty="0"/>
              <a:t>; suffice to say the code will not work without either of these modifications.</a:t>
            </a:r>
          </a:p>
          <a:p>
            <a:endParaRPr lang="en-GB" dirty="0"/>
          </a:p>
          <a:p>
            <a:endParaRPr lang="en-GB" dirty="0"/>
          </a:p>
          <a:p>
            <a:r>
              <a:rPr lang="en-GB" dirty="0"/>
              <a:t>For now, it's probably ok to say that checking whether the temporary vector has an item "</a:t>
            </a:r>
            <a:r>
              <a:rPr lang="en-GB" dirty="0" err="1"/>
              <a:t>i</a:t>
            </a:r>
            <a:r>
              <a:rPr lang="en-GB" dirty="0"/>
              <a:t>" of type "T" would not always work for all data types (as there is no universal T==T implementation in Rust).  As such we need to restrict the "T" type parameter to say (effectively), "there's only partial equivalence checking".   We also need to bind our parameter "T" with the "clone" trait, otherwise the "clone" method will not work.</a:t>
            </a:r>
          </a:p>
          <a:p>
            <a:endParaRPr lang="en-GB" dirty="0"/>
          </a:p>
          <a:p>
            <a:r>
              <a:rPr lang="en-GB" dirty="0"/>
              <a:t>Speaking of which, it's no longer sufficient to simply dereference the type "T" item and push it into the temporary vector.</a:t>
            </a:r>
          </a:p>
          <a:p>
            <a:endParaRPr lang="en-GB" dirty="0"/>
          </a:p>
          <a:p>
            <a:r>
              <a:rPr lang="en-GB" dirty="0"/>
              <a:t>Why?  Great question!</a:t>
            </a:r>
          </a:p>
          <a:p>
            <a:endParaRPr lang="en-GB" dirty="0"/>
          </a:p>
          <a:p>
            <a:r>
              <a:rPr lang="en-GB" dirty="0"/>
              <a:t>Well, that's because to do so requires a "copy" trait (to prevent a "move" of ownership) and it's not implemented for type "T":</a:t>
            </a:r>
          </a:p>
          <a:p>
            <a:endParaRPr lang="en-US" dirty="0"/>
          </a:p>
          <a:p>
            <a:r>
              <a:rPr lang="en-GB" dirty="0"/>
              <a:t>Ordinarily, because of ownership, that element in the array must be copied so that it can be pushed into the Vector – remember our basic ownership/third way rules?  We can't have the vector and the array both having ownership of that data item.   So, an implicit (behind the scenes) copy is done via a "copy" trait.  On a known type, e.g. integer or floating point, that's available.  It's not on type "T".  </a:t>
            </a:r>
          </a:p>
          <a:p>
            <a:endParaRPr lang="en-GB" dirty="0"/>
          </a:p>
          <a:p>
            <a:r>
              <a:rPr lang="en-GB" dirty="0"/>
              <a:t>So, a possible solution is to:</a:t>
            </a:r>
          </a:p>
          <a:p>
            <a:endParaRPr lang="en-GB" dirty="0"/>
          </a:p>
          <a:p>
            <a:pPr marL="228600" indent="-228600">
              <a:buAutoNum type="arabicPeriod"/>
            </a:pPr>
            <a:r>
              <a:rPr lang="en-GB" dirty="0"/>
              <a:t>Dereference it (to get the value)</a:t>
            </a:r>
          </a:p>
          <a:p>
            <a:pPr marL="228600" indent="-228600">
              <a:buAutoNum type="arabicPeriod"/>
            </a:pPr>
            <a:r>
              <a:rPr lang="en-GB" dirty="0"/>
              <a:t>Explicitly clone the value to get a new instance</a:t>
            </a:r>
          </a:p>
          <a:p>
            <a:pPr marL="228600" indent="-228600">
              <a:buAutoNum type="arabicPeriod"/>
            </a:pPr>
            <a:r>
              <a:rPr lang="en-GB" dirty="0"/>
              <a:t>Push that cloned copy of the value into the Vector.</a:t>
            </a:r>
          </a:p>
          <a:p>
            <a:pPr marL="228600" indent="-228600">
              <a:buAutoNum type="arabicPeriod"/>
            </a:pPr>
            <a:endParaRPr lang="en-GB" dirty="0"/>
          </a:p>
          <a:p>
            <a:pPr marL="0" indent="0">
              <a:buNone/>
            </a:pPr>
            <a:r>
              <a:rPr lang="en-GB" dirty="0"/>
              <a:t>There are other ways to solve this, but this technique is probably the easiest to understand for now.</a:t>
            </a:r>
          </a:p>
          <a:p>
            <a:pPr marL="0" indent="0">
              <a:buNone/>
            </a:pPr>
            <a:endParaRPr lang="en-GB" dirty="0"/>
          </a:p>
          <a:p>
            <a:pPr marL="0" indent="0">
              <a:buNone/>
            </a:pPr>
            <a:r>
              <a:rPr lang="en-GB" dirty="0"/>
              <a:t>More on traits later, of course.</a:t>
            </a:r>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2386929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creating functions which use generic types. </a:t>
            </a:r>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seeing the use of generic types in function definitions this is probably much easier syntax to digest!</a:t>
            </a:r>
          </a:p>
          <a:p>
            <a:endParaRPr lang="en-GB" dirty="0"/>
          </a:p>
          <a:p>
            <a:r>
              <a:rPr lang="en-GB" dirty="0"/>
              <a:t>All that is necessary is to place the type name ("T") in angle brackets just after the structure name and then use this type name "T" where we would specify traditional data types.</a:t>
            </a:r>
          </a:p>
          <a:p>
            <a:endParaRPr lang="en-GB" dirty="0"/>
          </a:p>
          <a:p>
            <a:r>
              <a:rPr lang="en-GB" dirty="0"/>
              <a:t>It's worth noting that any attempt to "mix and match" values in the assignment, i.e. </a:t>
            </a:r>
            <a:r>
              <a:rPr lang="en-GB" dirty="0" err="1"/>
              <a:t>ints</a:t>
            </a:r>
            <a:r>
              <a:rPr lang="en-GB" dirty="0"/>
              <a:t> and floats would cause a compilation problem: There's only a single type for each instance of the structure.</a:t>
            </a:r>
          </a:p>
          <a:p>
            <a:endParaRPr lang="en-GB" dirty="0"/>
          </a:p>
          <a:p>
            <a:r>
              <a:rPr lang="en-GB" dirty="0"/>
              <a:t>Question: What would happen if you changed the definition of the structure to:</a:t>
            </a:r>
          </a:p>
          <a:p>
            <a:endParaRPr lang="en-GB" dirty="0"/>
          </a:p>
          <a:p>
            <a:r>
              <a:rPr lang="en-GB" sz="1200" dirty="0">
                <a:solidFill>
                  <a:srgbClr val="0070C0"/>
                </a:solidFill>
                <a:latin typeface="Consolas" panose="020B0609020204030204" pitchFamily="49" charset="0"/>
              </a:rPr>
              <a:t>struct</a:t>
            </a:r>
            <a:r>
              <a:rPr lang="en-GB" sz="1200" dirty="0">
                <a:latin typeface="Consolas" panose="020B0609020204030204" pitchFamily="49" charset="0"/>
              </a:rPr>
              <a:t> Coord</a:t>
            </a:r>
            <a:r>
              <a:rPr lang="en-GB" sz="1200" dirty="0">
                <a:highlight>
                  <a:srgbClr val="FFFF00"/>
                </a:highlight>
                <a:latin typeface="Consolas" panose="020B0609020204030204" pitchFamily="49" charset="0"/>
              </a:rPr>
              <a:t>&lt;T, U&gt;</a:t>
            </a:r>
            <a:r>
              <a:rPr lang="en-GB" sz="1200" dirty="0">
                <a:latin typeface="Consolas" panose="020B0609020204030204" pitchFamily="49" charset="0"/>
              </a:rPr>
              <a:t> {</a:t>
            </a:r>
          </a:p>
          <a:p>
            <a:r>
              <a:rPr lang="en-GB" sz="1200" dirty="0">
                <a:latin typeface="Consolas" panose="020B0609020204030204" pitchFamily="49" charset="0"/>
              </a:rPr>
              <a:t>    x: </a:t>
            </a:r>
            <a:r>
              <a:rPr lang="en-GB" sz="1200" dirty="0">
                <a:highlight>
                  <a:srgbClr val="FFFF00"/>
                </a:highlight>
                <a:latin typeface="Consolas" panose="020B0609020204030204" pitchFamily="49" charset="0"/>
              </a:rPr>
              <a:t>T</a:t>
            </a:r>
            <a:r>
              <a:rPr lang="en-GB" sz="1200" dirty="0">
                <a:latin typeface="Consolas" panose="020B0609020204030204" pitchFamily="49" charset="0"/>
              </a:rPr>
              <a:t>,</a:t>
            </a:r>
          </a:p>
          <a:p>
            <a:r>
              <a:rPr lang="en-GB" sz="1200" dirty="0">
                <a:latin typeface="Consolas" panose="020B0609020204030204" pitchFamily="49" charset="0"/>
              </a:rPr>
              <a:t>    y: </a:t>
            </a:r>
            <a:r>
              <a:rPr lang="en-GB" sz="1200" dirty="0">
                <a:highlight>
                  <a:srgbClr val="FFFF00"/>
                </a:highlight>
                <a:latin typeface="Consolas" panose="020B0609020204030204" pitchFamily="49" charset="0"/>
              </a:rPr>
              <a:t>U</a:t>
            </a:r>
          </a:p>
          <a:p>
            <a:r>
              <a:rPr lang="en-GB" sz="1200" dirty="0">
                <a:latin typeface="Consolas" panose="020B0609020204030204" pitchFamily="49" charset="0"/>
              </a:rPr>
              <a:t>}</a:t>
            </a:r>
          </a:p>
          <a:p>
            <a:endParaRPr lang="en-GB" dirty="0"/>
          </a:p>
          <a:p>
            <a:r>
              <a:rPr lang="en-GB"/>
              <a:t>What </a:t>
            </a:r>
            <a:r>
              <a:rPr lang="en-GB" dirty="0" err="1"/>
              <a:t>would</a:t>
            </a:r>
            <a:r>
              <a:rPr lang="en-GB" dirty="0"/>
              <a:t> this permit?</a:t>
            </a:r>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233761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Chapter 13</a:t>
            </a:r>
            <a:br>
              <a:rPr lang="en-GB" dirty="0"/>
            </a:br>
            <a:r>
              <a:rPr lang="en-GB" i="1" dirty="0"/>
              <a:t>Generics</a:t>
            </a:r>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FF217-A70B-4784-9E18-22621EB7DE68}"/>
              </a:ext>
            </a:extLst>
          </p:cNvPr>
          <p:cNvSpPr>
            <a:spLocks noGrp="1"/>
          </p:cNvSpPr>
          <p:nvPr>
            <p:ph type="body" sz="quarter" idx="10"/>
          </p:nvPr>
        </p:nvSpPr>
        <p:spPr/>
        <p:txBody>
          <a:bodyPr/>
          <a:lstStyle/>
          <a:p>
            <a:r>
              <a:rPr lang="en-GB" cap="none" dirty="0"/>
              <a:t>Generic Data Types </a:t>
            </a:r>
            <a:r>
              <a:rPr lang="en-GB" cap="none"/>
              <a:t>and Structures: </a:t>
            </a:r>
            <a:r>
              <a:rPr lang="en-GB" cap="none" dirty="0"/>
              <a:t>methods</a:t>
            </a:r>
          </a:p>
        </p:txBody>
      </p:sp>
      <p:sp>
        <p:nvSpPr>
          <p:cNvPr id="3" name="Text Placeholder 2">
            <a:extLst>
              <a:ext uri="{FF2B5EF4-FFF2-40B4-BE49-F238E27FC236}">
                <a16:creationId xmlns:a16="http://schemas.microsoft.com/office/drawing/2014/main" id="{C8DEEFAD-1510-4B1F-BEC5-F912190EBD8B}"/>
              </a:ext>
            </a:extLst>
          </p:cNvPr>
          <p:cNvSpPr>
            <a:spLocks noGrp="1"/>
          </p:cNvSpPr>
          <p:nvPr>
            <p:ph type="body" sz="quarter" idx="15"/>
          </p:nvPr>
        </p:nvSpPr>
        <p:spPr>
          <a:xfrm>
            <a:off x="4722812" y="492734"/>
            <a:ext cx="7084403" cy="1205437"/>
          </a:xfrm>
        </p:spPr>
        <p:txBody>
          <a:bodyPr/>
          <a:lstStyle/>
          <a:p>
            <a:r>
              <a:rPr lang="en-GB" b="1" dirty="0"/>
              <a:t>Rust structures can also have methods implemented for their generic types.</a:t>
            </a:r>
          </a:p>
          <a:p>
            <a:endParaRPr lang="en-GB" b="1" dirty="0"/>
          </a:p>
          <a:p>
            <a:r>
              <a:rPr lang="en-GB" b="1" dirty="0"/>
              <a:t>Here's an example of where the functionality is unchanged, despite the member types being generic T types.</a:t>
            </a:r>
          </a:p>
        </p:txBody>
      </p:sp>
      <p:sp>
        <p:nvSpPr>
          <p:cNvPr id="4" name="TextBox 3">
            <a:extLst>
              <a:ext uri="{FF2B5EF4-FFF2-40B4-BE49-F238E27FC236}">
                <a16:creationId xmlns:a16="http://schemas.microsoft.com/office/drawing/2014/main" id="{F0F3BF35-7C32-AE43-0C0C-34329BABF0D5}"/>
              </a:ext>
            </a:extLst>
          </p:cNvPr>
          <p:cNvSpPr txBox="1"/>
          <p:nvPr/>
        </p:nvSpPr>
        <p:spPr>
          <a:xfrm>
            <a:off x="4619126" y="2168135"/>
            <a:ext cx="6484304" cy="4185761"/>
          </a:xfrm>
          <a:prstGeom prst="rect">
            <a:avLst/>
          </a:prstGeom>
          <a:solidFill>
            <a:schemeClr val="tx1">
              <a:lumMod val="10000"/>
              <a:lumOff val="90000"/>
            </a:schemeClr>
          </a:solidFill>
        </p:spPr>
        <p:txBody>
          <a:bodyPr wrap="square">
            <a:spAutoFit/>
          </a:bodyPr>
          <a:lstStyle/>
          <a:p>
            <a:r>
              <a:rPr lang="en-GB" sz="1400" dirty="0">
                <a:solidFill>
                  <a:srgbClr val="7030A0"/>
                </a:solidFill>
                <a:latin typeface="Consolas" panose="020B0609020204030204" pitchFamily="49" charset="0"/>
              </a:rPr>
              <a:t>#[derive(Debug)]</a:t>
            </a:r>
          </a:p>
          <a:p>
            <a:r>
              <a:rPr lang="en-GB" sz="1400" dirty="0">
                <a:solidFill>
                  <a:srgbClr val="0070C0"/>
                </a:solidFill>
                <a:latin typeface="Consolas" panose="020B0609020204030204" pitchFamily="49" charset="0"/>
              </a:rPr>
              <a:t>struct</a:t>
            </a:r>
            <a:r>
              <a:rPr lang="en-GB" sz="1400" dirty="0">
                <a:latin typeface="Consolas" panose="020B0609020204030204" pitchFamily="49" charset="0"/>
              </a:rPr>
              <a:t> Coord</a:t>
            </a:r>
            <a:r>
              <a:rPr lang="en-GB" sz="1400" dirty="0">
                <a:highlight>
                  <a:srgbClr val="FFFF00"/>
                </a:highlight>
                <a:latin typeface="Consolas" panose="020B0609020204030204" pitchFamily="49" charset="0"/>
              </a:rPr>
              <a:t>&lt;T&gt;</a:t>
            </a:r>
            <a:r>
              <a:rPr lang="en-GB" sz="1400" dirty="0">
                <a:latin typeface="Consolas" panose="020B0609020204030204" pitchFamily="49" charset="0"/>
              </a:rPr>
              <a:t> {</a:t>
            </a:r>
          </a:p>
          <a:p>
            <a:r>
              <a:rPr lang="en-GB" sz="1400" dirty="0">
                <a:latin typeface="Consolas" panose="020B0609020204030204" pitchFamily="49" charset="0"/>
              </a:rPr>
              <a:t>    x: </a:t>
            </a:r>
            <a:r>
              <a:rPr lang="en-GB" sz="1400" dirty="0">
                <a:highlight>
                  <a:srgbClr val="FFFF00"/>
                </a:highlight>
                <a:latin typeface="Consolas" panose="020B0609020204030204" pitchFamily="49" charset="0"/>
              </a:rPr>
              <a:t>T</a:t>
            </a:r>
            <a:r>
              <a:rPr lang="en-GB" sz="1400" dirty="0">
                <a:latin typeface="Consolas" panose="020B0609020204030204" pitchFamily="49" charset="0"/>
              </a:rPr>
              <a:t>,</a:t>
            </a:r>
          </a:p>
          <a:p>
            <a:r>
              <a:rPr lang="en-GB" sz="1400" dirty="0">
                <a:latin typeface="Consolas" panose="020B0609020204030204" pitchFamily="49" charset="0"/>
              </a:rPr>
              <a:t>    y: </a:t>
            </a:r>
            <a:r>
              <a:rPr lang="en-GB" sz="1400" dirty="0">
                <a:highlight>
                  <a:srgbClr val="FFFF00"/>
                </a:highlight>
                <a:latin typeface="Consolas" panose="020B0609020204030204" pitchFamily="49" charset="0"/>
              </a:rPr>
              <a:t>T</a:t>
            </a:r>
          </a:p>
          <a:p>
            <a:r>
              <a:rPr lang="en-GB" sz="1400" dirty="0">
                <a:latin typeface="Consolas" panose="020B0609020204030204" pitchFamily="49" charset="0"/>
              </a:rPr>
              <a:t>}</a:t>
            </a:r>
          </a:p>
          <a:p>
            <a:endParaRPr lang="en-GB" sz="1400" dirty="0">
              <a:latin typeface="Consolas" panose="020B0609020204030204" pitchFamily="49" charset="0"/>
            </a:endParaRPr>
          </a:p>
          <a:p>
            <a:r>
              <a:rPr lang="fr-FR" sz="1400" dirty="0" err="1">
                <a:solidFill>
                  <a:srgbClr val="0070C0"/>
                </a:solidFill>
                <a:latin typeface="Consolas" panose="020B0609020204030204" pitchFamily="49" charset="0"/>
              </a:rPr>
              <a:t>impl</a:t>
            </a:r>
            <a:r>
              <a:rPr lang="fr-FR" sz="1400" dirty="0">
                <a:highlight>
                  <a:srgbClr val="FFFF00"/>
                </a:highlight>
                <a:latin typeface="Consolas" panose="020B0609020204030204" pitchFamily="49" charset="0"/>
              </a:rPr>
              <a:t>&lt;T&gt;</a:t>
            </a:r>
            <a:r>
              <a:rPr lang="fr-FR" sz="1400" dirty="0">
                <a:latin typeface="Consolas" panose="020B0609020204030204" pitchFamily="49" charset="0"/>
              </a:rPr>
              <a:t> Coord&lt;T&gt; {</a:t>
            </a:r>
          </a:p>
          <a:p>
            <a:r>
              <a:rPr lang="fr-FR" sz="1400" dirty="0">
                <a:latin typeface="Consolas" panose="020B0609020204030204" pitchFamily="49" charset="0"/>
              </a:rPr>
              <a:t>    </a:t>
            </a:r>
            <a:r>
              <a:rPr lang="fr-FR" sz="1400" dirty="0" err="1">
                <a:solidFill>
                  <a:srgbClr val="0070C0"/>
                </a:solidFill>
                <a:latin typeface="Consolas" panose="020B0609020204030204" pitchFamily="49" charset="0"/>
              </a:rPr>
              <a:t>fn</a:t>
            </a:r>
            <a:r>
              <a:rPr lang="fr-FR" sz="1400" dirty="0">
                <a:latin typeface="Consolas" panose="020B0609020204030204" pitchFamily="49" charset="0"/>
              </a:rPr>
              <a:t> </a:t>
            </a:r>
            <a:r>
              <a:rPr lang="fr-FR" sz="1400" dirty="0" err="1">
                <a:highlight>
                  <a:srgbClr val="00FF00"/>
                </a:highlight>
                <a:latin typeface="Consolas" panose="020B0609020204030204" pitchFamily="49" charset="0"/>
              </a:rPr>
              <a:t>as_tup</a:t>
            </a:r>
            <a:r>
              <a:rPr lang="fr-FR" sz="1400" dirty="0">
                <a:latin typeface="Consolas" panose="020B0609020204030204" pitchFamily="49" charset="0"/>
              </a:rPr>
              <a:t>(&amp;</a:t>
            </a:r>
            <a:r>
              <a:rPr lang="fr-FR" sz="1400" dirty="0">
                <a:solidFill>
                  <a:srgbClr val="0070C0"/>
                </a:solidFill>
                <a:latin typeface="Consolas" panose="020B0609020204030204" pitchFamily="49" charset="0"/>
              </a:rPr>
              <a:t>self</a:t>
            </a:r>
            <a:r>
              <a:rPr lang="fr-FR" sz="1400" dirty="0">
                <a:latin typeface="Consolas" panose="020B0609020204030204" pitchFamily="49" charset="0"/>
              </a:rPr>
              <a:t>) -&gt; (</a:t>
            </a:r>
            <a:r>
              <a:rPr lang="fr-FR" sz="1400" dirty="0">
                <a:highlight>
                  <a:srgbClr val="FFFF00"/>
                </a:highlight>
                <a:latin typeface="Consolas" panose="020B0609020204030204" pitchFamily="49" charset="0"/>
              </a:rPr>
              <a:t>&amp;T</a:t>
            </a:r>
            <a:r>
              <a:rPr lang="fr-FR" sz="1400" dirty="0">
                <a:latin typeface="Consolas" panose="020B0609020204030204" pitchFamily="49" charset="0"/>
              </a:rPr>
              <a:t>, </a:t>
            </a:r>
            <a:r>
              <a:rPr lang="fr-FR" sz="1400" dirty="0">
                <a:highlight>
                  <a:srgbClr val="FFFF00"/>
                </a:highlight>
                <a:latin typeface="Consolas" panose="020B0609020204030204" pitchFamily="49" charset="0"/>
              </a:rPr>
              <a:t>&amp;T</a:t>
            </a:r>
            <a:r>
              <a:rPr lang="fr-FR" sz="1400" dirty="0">
                <a:latin typeface="Consolas" panose="020B0609020204030204" pitchFamily="49" charset="0"/>
              </a:rPr>
              <a:t>) {</a:t>
            </a:r>
          </a:p>
          <a:p>
            <a:r>
              <a:rPr lang="fr-FR" sz="1400" dirty="0">
                <a:latin typeface="Consolas" panose="020B0609020204030204" pitchFamily="49" charset="0"/>
              </a:rPr>
              <a:t>        (&amp;</a:t>
            </a:r>
            <a:r>
              <a:rPr lang="fr-FR" sz="1400" dirty="0" err="1">
                <a:solidFill>
                  <a:srgbClr val="0070C0"/>
                </a:solidFill>
                <a:latin typeface="Consolas" panose="020B0609020204030204" pitchFamily="49" charset="0"/>
              </a:rPr>
              <a:t>self</a:t>
            </a:r>
            <a:r>
              <a:rPr lang="fr-FR" sz="1400" dirty="0" err="1">
                <a:latin typeface="Consolas" panose="020B0609020204030204" pitchFamily="49" charset="0"/>
              </a:rPr>
              <a:t>.x</a:t>
            </a:r>
            <a:r>
              <a:rPr lang="fr-FR" sz="1400" dirty="0">
                <a:latin typeface="Consolas" panose="020B0609020204030204" pitchFamily="49" charset="0"/>
              </a:rPr>
              <a:t>, &amp;</a:t>
            </a:r>
            <a:r>
              <a:rPr lang="fr-FR" sz="1400" dirty="0" err="1">
                <a:solidFill>
                  <a:srgbClr val="0070C0"/>
                </a:solidFill>
                <a:latin typeface="Consolas" panose="020B0609020204030204" pitchFamily="49" charset="0"/>
              </a:rPr>
              <a:t>self</a:t>
            </a:r>
            <a:r>
              <a:rPr lang="fr-FR" sz="1400" dirty="0" err="1">
                <a:latin typeface="Consolas" panose="020B0609020204030204" pitchFamily="49" charset="0"/>
              </a:rPr>
              <a:t>.y</a:t>
            </a:r>
            <a:r>
              <a:rPr lang="fr-FR" sz="1400" dirty="0">
                <a:latin typeface="Consolas" panose="020B0609020204030204" pitchFamily="49" charset="0"/>
              </a:rPr>
              <a:t>)</a:t>
            </a:r>
          </a:p>
          <a:p>
            <a:r>
              <a:rPr lang="fr-FR" sz="1400" dirty="0">
                <a:latin typeface="Consolas" panose="020B0609020204030204" pitchFamily="49" charset="0"/>
              </a:rPr>
              <a:t>    }		</a:t>
            </a:r>
          </a:p>
          <a:p>
            <a:r>
              <a:rPr lang="fr-FR" sz="1400" dirty="0">
                <a:latin typeface="Consolas" panose="020B0609020204030204" pitchFamily="49" charset="0"/>
              </a:rPr>
              <a:t>}</a:t>
            </a:r>
            <a:endParaRPr lang="en-GB" sz="1400" dirty="0">
              <a:latin typeface="Consolas" panose="020B0609020204030204" pitchFamily="49" charset="0"/>
            </a:endParaRPr>
          </a:p>
          <a:p>
            <a:endParaRPr lang="en-GB" sz="1400" dirty="0">
              <a:latin typeface="Consolas" panose="020B0609020204030204" pitchFamily="49" charset="0"/>
            </a:endParaRPr>
          </a:p>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r>
              <a:rPr lang="en-GB" sz="1400" dirty="0">
                <a:solidFill>
                  <a:srgbClr val="0070C0"/>
                </a:solidFill>
                <a:latin typeface="Consolas" panose="020B0609020204030204" pitchFamily="49" charset="0"/>
              </a:rPr>
              <a:t>    let</a:t>
            </a:r>
            <a:r>
              <a:rPr lang="en-GB" sz="1400" dirty="0">
                <a:latin typeface="Consolas" panose="020B0609020204030204" pitchFamily="49" charset="0"/>
              </a:rPr>
              <a:t> </a:t>
            </a:r>
            <a:r>
              <a:rPr lang="en-GB" sz="1400" dirty="0" err="1">
                <a:latin typeface="Consolas" panose="020B0609020204030204" pitchFamily="49" charset="0"/>
              </a:rPr>
              <a:t>float_coord</a:t>
            </a:r>
            <a:r>
              <a:rPr lang="en-GB" sz="1400" dirty="0">
                <a:latin typeface="Consolas" panose="020B0609020204030204" pitchFamily="49" charset="0"/>
              </a:rPr>
              <a:t> = Coord{x: </a:t>
            </a:r>
            <a:r>
              <a:rPr lang="en-GB" sz="1400" dirty="0">
                <a:solidFill>
                  <a:srgbClr val="FF0000"/>
                </a:solidFill>
                <a:latin typeface="Consolas" panose="020B0609020204030204" pitchFamily="49" charset="0"/>
              </a:rPr>
              <a:t>5.5</a:t>
            </a:r>
            <a:r>
              <a:rPr lang="en-GB" sz="1400" dirty="0">
                <a:latin typeface="Consolas" panose="020B0609020204030204" pitchFamily="49" charset="0"/>
              </a:rPr>
              <a:t>, y: </a:t>
            </a:r>
            <a:r>
              <a:rPr lang="en-GB" sz="1400" dirty="0">
                <a:solidFill>
                  <a:srgbClr val="FF0000"/>
                </a:solidFill>
                <a:latin typeface="Consolas" panose="020B0609020204030204" pitchFamily="49" charset="0"/>
              </a:rPr>
              <a:t>7.5</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float_coord</a:t>
            </a:r>
            <a:r>
              <a:rPr lang="en-GB" sz="1400" dirty="0">
                <a:latin typeface="Consolas" panose="020B0609020204030204" pitchFamily="49" charset="0"/>
              </a:rPr>
              <a:t>);</a:t>
            </a:r>
          </a:p>
          <a:p>
            <a:r>
              <a:rPr lang="en-US" sz="1400" dirty="0">
                <a:latin typeface="Consolas" panose="020B0609020204030204" pitchFamily="49" charset="0"/>
              </a:rPr>
              <a:t>    </a:t>
            </a:r>
            <a:r>
              <a:rPr lang="en-US" sz="1400" dirty="0" err="1">
                <a:solidFill>
                  <a:srgbClr val="AEAC4A"/>
                </a:solidFill>
                <a:latin typeface="Consolas" panose="020B0609020204030204" pitchFamily="49" charset="0"/>
              </a:rPr>
              <a:t>println</a:t>
            </a:r>
            <a:r>
              <a:rPr lang="en-US" sz="1400" dirty="0">
                <a:solidFill>
                  <a:srgbClr val="AEAC4A"/>
                </a:solidFill>
                <a:latin typeface="Consolas" panose="020B0609020204030204" pitchFamily="49" charset="0"/>
              </a:rPr>
              <a:t>!</a:t>
            </a:r>
            <a:r>
              <a:rPr lang="en-US" sz="1400" dirty="0">
                <a:latin typeface="Consolas" panose="020B0609020204030204" pitchFamily="49" charset="0"/>
              </a:rPr>
              <a:t>(</a:t>
            </a:r>
            <a:r>
              <a:rPr lang="en-US" sz="1400" dirty="0">
                <a:solidFill>
                  <a:srgbClr val="7030A0"/>
                </a:solidFill>
                <a:latin typeface="Consolas" panose="020B0609020204030204" pitchFamily="49" charset="0"/>
              </a:rPr>
              <a:t>"{:?}"</a:t>
            </a:r>
            <a:r>
              <a:rPr lang="en-US" sz="1400" dirty="0">
                <a:latin typeface="Consolas" panose="020B0609020204030204" pitchFamily="49" charset="0"/>
              </a:rPr>
              <a:t>, </a:t>
            </a:r>
            <a:r>
              <a:rPr lang="en-US" sz="1400" dirty="0" err="1">
                <a:latin typeface="Consolas" panose="020B0609020204030204" pitchFamily="49" charset="0"/>
              </a:rPr>
              <a:t>float_coord.</a:t>
            </a:r>
            <a:r>
              <a:rPr lang="en-US" sz="1400" dirty="0" err="1">
                <a:highlight>
                  <a:srgbClr val="00FF00"/>
                </a:highlight>
                <a:latin typeface="Consolas" panose="020B0609020204030204" pitchFamily="49" charset="0"/>
              </a:rPr>
              <a:t>as_tup</a:t>
            </a:r>
            <a:r>
              <a:rPr lang="en-US" sz="1400" dirty="0">
                <a:highlight>
                  <a:srgbClr val="00FF00"/>
                </a:highlight>
                <a:latin typeface="Consolas" panose="020B0609020204030204" pitchFamily="49" charset="0"/>
              </a:rPr>
              <a:t>()</a:t>
            </a:r>
            <a:r>
              <a:rPr lang="en-US" sz="1400" dirty="0">
                <a:latin typeface="Consolas" panose="020B0609020204030204" pitchFamily="49" charset="0"/>
              </a:rPr>
              <a:t>);</a:t>
            </a:r>
            <a:endParaRPr lang="en-GB" sz="1400" dirty="0">
              <a:latin typeface="Consolas" panose="020B0609020204030204" pitchFamily="49" charset="0"/>
            </a:endParaRPr>
          </a:p>
          <a:p>
            <a:r>
              <a:rPr lang="en-GB" sz="1400" dirty="0">
                <a:latin typeface="Consolas" panose="020B0609020204030204" pitchFamily="49" charset="0"/>
              </a:rPr>
              <a:t>}</a:t>
            </a:r>
          </a:p>
          <a:p>
            <a:endParaRPr lang="en-GB" sz="1400" dirty="0">
              <a:latin typeface="Consolas" panose="020B0609020204030204" pitchFamily="49" charset="0"/>
            </a:endParaRPr>
          </a:p>
        </p:txBody>
      </p:sp>
      <p:sp>
        <p:nvSpPr>
          <p:cNvPr id="5" name="TextBox 4">
            <a:extLst>
              <a:ext uri="{FF2B5EF4-FFF2-40B4-BE49-F238E27FC236}">
                <a16:creationId xmlns:a16="http://schemas.microsoft.com/office/drawing/2014/main" id="{4E684C2E-B9BC-072E-5A1C-7CAE33080165}"/>
              </a:ext>
            </a:extLst>
          </p:cNvPr>
          <p:cNvSpPr txBox="1"/>
          <p:nvPr/>
        </p:nvSpPr>
        <p:spPr>
          <a:xfrm>
            <a:off x="7315349" y="5987430"/>
            <a:ext cx="1192213" cy="523220"/>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02FC936D-1779-C311-ED26-E324F58FDB2F}"/>
              </a:ext>
            </a:extLst>
          </p:cNvPr>
          <p:cNvSpPr txBox="1"/>
          <p:nvPr/>
        </p:nvSpPr>
        <p:spPr>
          <a:xfrm>
            <a:off x="8536201" y="5987430"/>
            <a:ext cx="3191974" cy="523220"/>
          </a:xfrm>
          <a:prstGeom prst="rect">
            <a:avLst/>
          </a:prstGeom>
          <a:solidFill>
            <a:srgbClr val="000000"/>
          </a:solidFill>
        </p:spPr>
        <p:txBody>
          <a:bodyPr wrap="square">
            <a:spAutoFit/>
          </a:bodyPr>
          <a:lstStyle/>
          <a:p>
            <a:r>
              <a:rPr lang="es-ES" sz="1400" dirty="0" err="1">
                <a:solidFill>
                  <a:schemeClr val="bg1"/>
                </a:solidFill>
                <a:latin typeface="Consolas" panose="020B0609020204030204" pitchFamily="49" charset="0"/>
              </a:rPr>
              <a:t>Coord</a:t>
            </a:r>
            <a:r>
              <a:rPr lang="es-ES" sz="1400" dirty="0">
                <a:solidFill>
                  <a:schemeClr val="bg1"/>
                </a:solidFill>
                <a:latin typeface="Consolas" panose="020B0609020204030204" pitchFamily="49" charset="0"/>
              </a:rPr>
              <a:t> { x: 5.5, y: 7.5 }</a:t>
            </a:r>
          </a:p>
          <a:p>
            <a:r>
              <a:rPr lang="es-ES" sz="1400" dirty="0">
                <a:solidFill>
                  <a:schemeClr val="bg1"/>
                </a:solidFill>
                <a:latin typeface="Consolas" panose="020B0609020204030204" pitchFamily="49" charset="0"/>
              </a:rPr>
              <a:t>(5.5, 7.5)</a:t>
            </a:r>
            <a:endParaRPr lang="en-GB" sz="1400" dirty="0">
              <a:solidFill>
                <a:schemeClr val="bg1"/>
              </a:solidFill>
              <a:latin typeface="Consolas" panose="020B0609020204030204" pitchFamily="49" charset="0"/>
            </a:endParaRPr>
          </a:p>
        </p:txBody>
      </p:sp>
      <p:pic>
        <p:nvPicPr>
          <p:cNvPr id="8"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3430" y="2168135"/>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23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#26</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Generic data types in structures</a:t>
            </a:r>
          </a:p>
          <a:p>
            <a:endParaRPr lang="en-GB" dirty="0"/>
          </a:p>
        </p:txBody>
      </p:sp>
    </p:spTree>
    <p:extLst>
      <p:ext uri="{BB962C8B-B14F-4D97-AF65-F5344CB8AC3E}">
        <p14:creationId xmlns:p14="http://schemas.microsoft.com/office/powerpoint/2010/main" val="1642719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FF217-A70B-4784-9E18-22621EB7DE68}"/>
              </a:ext>
            </a:extLst>
          </p:cNvPr>
          <p:cNvSpPr>
            <a:spLocks noGrp="1"/>
          </p:cNvSpPr>
          <p:nvPr>
            <p:ph type="body" sz="quarter" idx="10"/>
          </p:nvPr>
        </p:nvSpPr>
        <p:spPr/>
        <p:txBody>
          <a:bodyPr/>
          <a:lstStyle/>
          <a:p>
            <a:r>
              <a:rPr lang="en-GB" sz="4400" cap="none" dirty="0"/>
              <a:t>Is using generic types… efficient?</a:t>
            </a:r>
          </a:p>
        </p:txBody>
      </p:sp>
      <p:sp>
        <p:nvSpPr>
          <p:cNvPr id="3" name="Text Placeholder 2">
            <a:extLst>
              <a:ext uri="{FF2B5EF4-FFF2-40B4-BE49-F238E27FC236}">
                <a16:creationId xmlns:a16="http://schemas.microsoft.com/office/drawing/2014/main" id="{C8DEEFAD-1510-4B1F-BEC5-F912190EBD8B}"/>
              </a:ext>
            </a:extLst>
          </p:cNvPr>
          <p:cNvSpPr>
            <a:spLocks noGrp="1"/>
          </p:cNvSpPr>
          <p:nvPr>
            <p:ph type="body" sz="quarter" idx="15"/>
          </p:nvPr>
        </p:nvSpPr>
        <p:spPr>
          <a:xfrm>
            <a:off x="4722812" y="492734"/>
            <a:ext cx="7084403" cy="1205437"/>
          </a:xfrm>
        </p:spPr>
        <p:txBody>
          <a:bodyPr/>
          <a:lstStyle/>
          <a:p>
            <a:r>
              <a:rPr lang="en-GB" b="1" i="1" dirty="0"/>
              <a:t>"Surely there's a catch?"</a:t>
            </a:r>
          </a:p>
          <a:p>
            <a:r>
              <a:rPr lang="en-GB" b="1" i="1" dirty="0"/>
              <a:t>"Code cannot be performant with these generic types!"</a:t>
            </a:r>
          </a:p>
          <a:p>
            <a:r>
              <a:rPr lang="en-GB" b="1" i="1" dirty="0"/>
              <a:t>"What's the cost?"</a:t>
            </a:r>
          </a:p>
          <a:p>
            <a:endParaRPr lang="en-GB" b="1" dirty="0"/>
          </a:p>
          <a:p>
            <a:endParaRPr lang="en-GB" b="1" dirty="0"/>
          </a:p>
          <a:p>
            <a:r>
              <a:rPr lang="en-GB" b="1" dirty="0"/>
              <a:t>Don't worry!</a:t>
            </a:r>
          </a:p>
          <a:p>
            <a:endParaRPr lang="en-GB" b="1" dirty="0"/>
          </a:p>
          <a:p>
            <a:r>
              <a:rPr lang="en-GB" dirty="0"/>
              <a:t>There is </a:t>
            </a:r>
            <a:r>
              <a:rPr lang="en-GB" b="1" dirty="0"/>
              <a:t>no performance impact </a:t>
            </a:r>
            <a:r>
              <a:rPr lang="en-GB" dirty="0"/>
              <a:t>at run-time as these generic types are processed at Rust's </a:t>
            </a:r>
            <a:r>
              <a:rPr lang="en-GB" b="1" dirty="0"/>
              <a:t>compile time</a:t>
            </a:r>
            <a:r>
              <a:rPr lang="en-GB" dirty="0"/>
              <a:t>.</a:t>
            </a:r>
          </a:p>
          <a:p>
            <a:endParaRPr lang="en-GB" b="1" dirty="0"/>
          </a:p>
          <a:p>
            <a:pPr marL="342900" indent="-342900">
              <a:buFont typeface="+mj-lt"/>
              <a:buAutoNum type="arabicPeriod"/>
            </a:pPr>
            <a:r>
              <a:rPr lang="en-GB" dirty="0"/>
              <a:t>Finds all generic code</a:t>
            </a:r>
          </a:p>
          <a:p>
            <a:pPr marL="342900" indent="-342900">
              <a:buFont typeface="+mj-lt"/>
              <a:buAutoNum type="arabicPeriod"/>
            </a:pPr>
            <a:r>
              <a:rPr lang="en-GB" dirty="0"/>
              <a:t>Replaces with type-specific code implementations</a:t>
            </a:r>
          </a:p>
          <a:p>
            <a:pPr marL="342900" indent="-342900">
              <a:buFont typeface="+mj-lt"/>
              <a:buAutoNum type="arabicPeriod"/>
            </a:pPr>
            <a:r>
              <a:rPr lang="en-GB" dirty="0"/>
              <a:t>Just as if we'd handwritten every "type" variation</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r>
              <a:rPr lang="en-GB" b="1" dirty="0"/>
              <a:t>This process is called "</a:t>
            </a:r>
            <a:r>
              <a:rPr lang="en-GB" b="1" dirty="0" err="1"/>
              <a:t>monomorphization</a:t>
            </a:r>
            <a:r>
              <a:rPr lang="en-GB" b="1" dirty="0"/>
              <a:t>"</a:t>
            </a:r>
          </a:p>
          <a:p>
            <a:endParaRPr lang="en-GB" b="1" dirty="0"/>
          </a:p>
          <a:p>
            <a:r>
              <a:rPr lang="en-GB" b="1" dirty="0"/>
              <a:t>It's a form of Zero-Cost Abstraction</a:t>
            </a:r>
          </a:p>
          <a:p>
            <a:pPr marL="285750" indent="-285750">
              <a:buFont typeface="Arial" panose="020B0604020202020204" pitchFamily="34" charset="0"/>
              <a:buChar char="•"/>
            </a:pPr>
            <a:endParaRPr lang="en-GB" b="1" dirty="0"/>
          </a:p>
        </p:txBody>
      </p:sp>
    </p:spTree>
    <p:extLst>
      <p:ext uri="{BB962C8B-B14F-4D97-AF65-F5344CB8AC3E}">
        <p14:creationId xmlns:p14="http://schemas.microsoft.com/office/powerpoint/2010/main" val="222805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2035277"/>
            <a:ext cx="5621337" cy="4378586"/>
          </a:xfrm>
        </p:spPr>
        <p:txBody>
          <a:bodyPr/>
          <a:lstStyle/>
          <a:p>
            <a:pPr marL="261938" lvl="1" indent="-261938">
              <a:spcAft>
                <a:spcPts val="600"/>
              </a:spcAft>
            </a:pPr>
            <a:r>
              <a:rPr lang="en-US" sz="1600" dirty="0"/>
              <a:t>Rust supports generic data types</a:t>
            </a:r>
          </a:p>
          <a:p>
            <a:pPr marL="534988" lvl="1" indent="-260350">
              <a:spcAft>
                <a:spcPts val="600"/>
              </a:spcAft>
            </a:pPr>
            <a:r>
              <a:rPr lang="en-US" dirty="0"/>
              <a:t>By convention "T" (for type) but </a:t>
            </a:r>
            <a:r>
              <a:rPr lang="en-US"/>
              <a:t>it's convention only</a:t>
            </a:r>
            <a:endParaRPr lang="en-US" dirty="0"/>
          </a:p>
          <a:p>
            <a:pPr marL="261938" lvl="1" indent="-261938">
              <a:spcAft>
                <a:spcPts val="600"/>
              </a:spcAft>
            </a:pPr>
            <a:r>
              <a:rPr lang="en-US" sz="1600" dirty="0"/>
              <a:t>Helps to implement generalization and is linked to abstraction</a:t>
            </a:r>
          </a:p>
          <a:p>
            <a:pPr marL="261938" lvl="1" indent="-261938">
              <a:spcAft>
                <a:spcPts val="600"/>
              </a:spcAft>
            </a:pPr>
            <a:r>
              <a:rPr lang="en-US" sz="1600" dirty="0"/>
              <a:t>Generic types can be used in:</a:t>
            </a:r>
          </a:p>
          <a:p>
            <a:pPr marL="534988" lvl="1" indent="-260350">
              <a:spcAft>
                <a:spcPts val="600"/>
              </a:spcAft>
            </a:pPr>
            <a:r>
              <a:rPr lang="en-US" dirty="0"/>
              <a:t>Function definitions</a:t>
            </a:r>
          </a:p>
          <a:p>
            <a:pPr marL="534988" lvl="1" indent="-260350">
              <a:spcAft>
                <a:spcPts val="600"/>
              </a:spcAft>
            </a:pPr>
            <a:r>
              <a:rPr lang="en-US" dirty="0"/>
              <a:t>Structure definitions</a:t>
            </a:r>
          </a:p>
          <a:p>
            <a:pPr marL="534988" lvl="1" indent="-260350">
              <a:spcAft>
                <a:spcPts val="600"/>
              </a:spcAft>
            </a:pPr>
            <a:r>
              <a:rPr lang="en-US" dirty="0"/>
              <a:t>Enum definitions</a:t>
            </a:r>
          </a:p>
          <a:p>
            <a:pPr marL="261938" lvl="1" indent="-261938">
              <a:spcAft>
                <a:spcPts val="600"/>
              </a:spcAft>
            </a:pPr>
            <a:r>
              <a:rPr lang="en-US" sz="1600" dirty="0"/>
              <a:t>Can also be used when implementing methods for structures</a:t>
            </a:r>
          </a:p>
          <a:p>
            <a:pPr marL="261938" lvl="1" indent="-261938">
              <a:spcAft>
                <a:spcPts val="600"/>
              </a:spcAft>
            </a:pPr>
            <a:r>
              <a:rPr lang="en-US" sz="1600" dirty="0"/>
              <a:t>Generic types are resolved at compile-time</a:t>
            </a:r>
          </a:p>
          <a:p>
            <a:pPr marL="534988" lvl="1" indent="-260350">
              <a:spcAft>
                <a:spcPts val="600"/>
              </a:spcAft>
            </a:pPr>
            <a:r>
              <a:rPr lang="en-US" dirty="0"/>
              <a:t>Process is called "</a:t>
            </a:r>
            <a:r>
              <a:rPr lang="en-US" dirty="0" err="1"/>
              <a:t>monomorphization</a:t>
            </a:r>
            <a:r>
              <a:rPr lang="en-US" dirty="0"/>
              <a:t>"</a:t>
            </a:r>
          </a:p>
          <a:p>
            <a:pPr marL="534988" lvl="1" indent="-260350">
              <a:spcAft>
                <a:spcPts val="600"/>
              </a:spcAft>
            </a:pPr>
            <a:r>
              <a:rPr lang="en-US" dirty="0"/>
              <a:t>Hence has no impact on run-time</a:t>
            </a:r>
          </a:p>
          <a:p>
            <a:pPr marL="534988" lvl="1" indent="-260350">
              <a:spcAft>
                <a:spcPts val="600"/>
              </a:spcAft>
            </a:pPr>
            <a:r>
              <a:rPr lang="en-US" dirty="0"/>
              <a:t>Code remains performant as if type variations had been handcrafted.</a:t>
            </a:r>
          </a:p>
          <a:p>
            <a:pPr marL="261938" lvl="1" indent="-261938">
              <a:spcAft>
                <a:spcPts val="600"/>
              </a:spcAft>
            </a:pPr>
            <a:endParaRPr lang="en-US" sz="1600" dirty="0"/>
          </a:p>
          <a:p>
            <a:pPr marL="261938" lvl="1" indent="-261938">
              <a:spcAft>
                <a:spcPts val="600"/>
              </a:spcAft>
            </a:pPr>
            <a:endParaRPr lang="en-US" sz="2000" dirty="0"/>
          </a:p>
          <a:p>
            <a:pPr marL="265113" indent="-265113">
              <a:spcAft>
                <a:spcPts val="600"/>
              </a:spcAft>
            </a:pPr>
            <a:endParaRPr lang="en-US" sz="2000" dirty="0"/>
          </a:p>
        </p:txBody>
      </p:sp>
    </p:spTree>
    <p:extLst>
      <p:ext uri="{BB962C8B-B14F-4D97-AF65-F5344CB8AC3E}">
        <p14:creationId xmlns:p14="http://schemas.microsoft.com/office/powerpoint/2010/main" val="359088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1463463543"/>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1477766296"/>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bg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Generics</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796414"/>
            <a:ext cx="2901950" cy="4647734"/>
          </a:xfrm>
        </p:spPr>
        <p:txBody>
          <a:bodyPr/>
          <a:lstStyle/>
          <a:p>
            <a:r>
              <a:rPr lang="en-US" dirty="0"/>
              <a:t>Learning Journey:</a:t>
            </a:r>
          </a:p>
          <a:p>
            <a:pPr lvl="1"/>
            <a:r>
              <a:rPr lang="en-GB" sz="1100" dirty="0"/>
              <a:t>Polymorphism</a:t>
            </a:r>
          </a:p>
          <a:p>
            <a:pPr lvl="1"/>
            <a:r>
              <a:rPr lang="en-GB" sz="1100" dirty="0"/>
              <a:t>Abstraction</a:t>
            </a:r>
          </a:p>
          <a:p>
            <a:pPr lvl="1"/>
            <a:r>
              <a:rPr lang="en-GB" sz="1100" dirty="0"/>
              <a:t>Without Abstraction of Data Types</a:t>
            </a:r>
          </a:p>
          <a:p>
            <a:pPr lvl="1"/>
            <a:r>
              <a:rPr lang="en-GB" sz="1100" dirty="0"/>
              <a:t>With Abstraction of Data Types	</a:t>
            </a:r>
          </a:p>
          <a:p>
            <a:pPr lvl="1"/>
            <a:endParaRPr lang="en-GB" sz="900" dirty="0"/>
          </a:p>
          <a:p>
            <a:pPr marL="0" lvl="1" indent="0">
              <a:lnSpc>
                <a:spcPct val="100000"/>
              </a:lnSpc>
              <a:buSzPct val="115000"/>
              <a:buNone/>
            </a:pPr>
            <a:r>
              <a:rPr lang="en-GB" sz="1600" dirty="0"/>
              <a:t>Rust Lab #25</a:t>
            </a:r>
          </a:p>
          <a:p>
            <a:pPr lvl="1"/>
            <a:endParaRPr lang="en-GB" sz="1100" dirty="0"/>
          </a:p>
          <a:p>
            <a:pPr lvl="1"/>
            <a:r>
              <a:rPr lang="en-GB" sz="1100" dirty="0"/>
              <a:t>Generic Data Types and Structures</a:t>
            </a:r>
          </a:p>
          <a:p>
            <a:pPr lvl="1"/>
            <a:r>
              <a:rPr lang="en-GB" sz="1100" dirty="0"/>
              <a:t>Generic Data Types and Structures: methods</a:t>
            </a:r>
          </a:p>
          <a:p>
            <a:pPr lvl="1"/>
            <a:endParaRPr lang="en-GB" sz="1100" dirty="0"/>
          </a:p>
          <a:p>
            <a:pPr marL="0" lvl="1" indent="0">
              <a:lnSpc>
                <a:spcPct val="100000"/>
              </a:lnSpc>
              <a:buSzPct val="115000"/>
              <a:buNone/>
            </a:pPr>
            <a:r>
              <a:rPr lang="en-GB" sz="1600" dirty="0"/>
              <a:t>Rust Lab #26</a:t>
            </a:r>
          </a:p>
          <a:p>
            <a:pPr marL="0" lvl="1" indent="0">
              <a:lnSpc>
                <a:spcPct val="100000"/>
              </a:lnSpc>
              <a:buSzPct val="115000"/>
              <a:buNone/>
            </a:pPr>
            <a:endParaRPr lang="en-GB" sz="1600" dirty="0"/>
          </a:p>
          <a:p>
            <a:pPr lvl="1"/>
            <a:r>
              <a:rPr lang="en-GB" sz="1100" dirty="0"/>
              <a:t>Is using generic types efficient?</a:t>
            </a:r>
          </a:p>
          <a:p>
            <a:pPr lvl="1"/>
            <a:endParaRPr lang="en-GB" sz="1100" dirty="0"/>
          </a:p>
          <a:p>
            <a:pPr marL="0" lvl="1" indent="0">
              <a:lnSpc>
                <a:spcPct val="100000"/>
              </a:lnSpc>
              <a:buSzPct val="115000"/>
              <a:buNone/>
            </a:pPr>
            <a:r>
              <a:rPr lang="en-GB" sz="1600" dirty="0"/>
              <a:t>Summary</a:t>
            </a:r>
            <a:endParaRPr lang="en-GB" sz="1100" dirty="0"/>
          </a:p>
          <a:p>
            <a:pPr marL="0" lvl="1" indent="0">
              <a:lnSpc>
                <a:spcPct val="100000"/>
              </a:lnSpc>
              <a:buSzPct val="115000"/>
              <a:buNone/>
            </a:pPr>
            <a:r>
              <a:rPr lang="en-GB" sz="1600" dirty="0"/>
              <a:t>Appendices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796414"/>
            <a:ext cx="3168497" cy="4647734"/>
          </a:xfrm>
        </p:spPr>
        <p:txBody>
          <a:bodyPr/>
          <a:lstStyle/>
          <a:p>
            <a:r>
              <a:rPr lang="en-US" dirty="0"/>
              <a:t>Learning Outcomes:</a:t>
            </a:r>
          </a:p>
          <a:p>
            <a:pPr lvl="1"/>
            <a:r>
              <a:rPr lang="en-US" sz="1100" dirty="0"/>
              <a:t>Describe the core feature of generic types</a:t>
            </a:r>
          </a:p>
          <a:p>
            <a:pPr lvl="1"/>
            <a:r>
              <a:rPr lang="en-US" sz="1100" dirty="0"/>
              <a:t>Identify opportunities to use generic types</a:t>
            </a:r>
          </a:p>
          <a:p>
            <a:pPr lvl="1"/>
            <a:r>
              <a:rPr lang="en-US" sz="1100" dirty="0"/>
              <a:t>Apply generic types to improve problem solving</a:t>
            </a:r>
          </a:p>
          <a:p>
            <a:pPr lvl="1"/>
            <a:endParaRPr lang="en-US" sz="1100" dirty="0"/>
          </a:p>
          <a:p>
            <a:pPr lvl="1"/>
            <a:endParaRPr lang="en-US" sz="1100" dirty="0"/>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289352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665AA-9C73-4F5B-2B38-33536EA19324}"/>
              </a:ext>
            </a:extLst>
          </p:cNvPr>
          <p:cNvSpPr>
            <a:spLocks noGrp="1"/>
          </p:cNvSpPr>
          <p:nvPr>
            <p:ph type="body" sz="quarter" idx="10"/>
          </p:nvPr>
        </p:nvSpPr>
        <p:spPr/>
        <p:txBody>
          <a:bodyPr/>
          <a:lstStyle/>
          <a:p>
            <a:r>
              <a:rPr lang="en-GB" sz="3600" cap="none" dirty="0"/>
              <a:t>Polymorphism</a:t>
            </a:r>
            <a:endParaRPr lang="en-GB" sz="4400" cap="none" dirty="0"/>
          </a:p>
        </p:txBody>
      </p:sp>
      <p:sp>
        <p:nvSpPr>
          <p:cNvPr id="3" name="Text Placeholder 2">
            <a:extLst>
              <a:ext uri="{FF2B5EF4-FFF2-40B4-BE49-F238E27FC236}">
                <a16:creationId xmlns:a16="http://schemas.microsoft.com/office/drawing/2014/main" id="{E23075B5-A8FB-FA96-EFD6-D4F8CFC6C6E5}"/>
              </a:ext>
            </a:extLst>
          </p:cNvPr>
          <p:cNvSpPr>
            <a:spLocks noGrp="1"/>
          </p:cNvSpPr>
          <p:nvPr>
            <p:ph type="body" sz="quarter" idx="15"/>
          </p:nvPr>
        </p:nvSpPr>
        <p:spPr>
          <a:xfrm>
            <a:off x="4736692" y="590083"/>
            <a:ext cx="5178018" cy="5235951"/>
          </a:xfrm>
        </p:spPr>
        <p:txBody>
          <a:bodyPr/>
          <a:lstStyle/>
          <a:p>
            <a:r>
              <a:rPr lang="en-GB" b="1" dirty="0"/>
              <a:t>In Rust's case, Polymorphism can be achieved by presenting a single interface to many different concrete Types.</a:t>
            </a:r>
          </a:p>
          <a:p>
            <a:endParaRPr lang="en-GB" b="1" dirty="0"/>
          </a:p>
          <a:p>
            <a:r>
              <a:rPr lang="en-GB" b="1" dirty="0"/>
              <a:t>Otherwise, typically every function we create is designed to work on specific concrete types, e.g. i32, f32, String etc.</a:t>
            </a:r>
          </a:p>
          <a:p>
            <a:endParaRPr lang="en-GB" b="1" dirty="0"/>
          </a:p>
          <a:p>
            <a:r>
              <a:rPr lang="en-GB" b="1" dirty="0"/>
              <a:t>Which is fine, but results in lots of one-off, type specific functions, and… duplicated code.</a:t>
            </a:r>
          </a:p>
          <a:p>
            <a:endParaRPr lang="en-GB" b="1" dirty="0"/>
          </a:p>
          <a:p>
            <a:r>
              <a:rPr lang="en-GB" b="1" dirty="0"/>
              <a:t>And a potential maintenance headache in the future.</a:t>
            </a:r>
          </a:p>
          <a:p>
            <a:endParaRPr lang="en-GB" b="1" dirty="0"/>
          </a:p>
          <a:p>
            <a:r>
              <a:rPr lang="en-GB" b="1" dirty="0"/>
              <a:t>As you will see, Generics favour a technique called Static Dispatch which increases the binary size but has no impact on performance (as no run-time lookup)</a:t>
            </a:r>
          </a:p>
          <a:p>
            <a:endParaRPr lang="en-GB" dirty="0"/>
          </a:p>
          <a:p>
            <a:endParaRPr lang="en-GB" dirty="0"/>
          </a:p>
        </p:txBody>
      </p:sp>
      <p:sp>
        <p:nvSpPr>
          <p:cNvPr id="4" name="Rectangle 3">
            <a:extLst>
              <a:ext uri="{FF2B5EF4-FFF2-40B4-BE49-F238E27FC236}">
                <a16:creationId xmlns:a16="http://schemas.microsoft.com/office/drawing/2014/main" id="{36D8F770-D82A-FCEE-B607-81C5F37BA67C}"/>
              </a:ext>
            </a:extLst>
          </p:cNvPr>
          <p:cNvSpPr/>
          <p:nvPr/>
        </p:nvSpPr>
        <p:spPr>
          <a:xfrm>
            <a:off x="10502537" y="590083"/>
            <a:ext cx="1188720" cy="1095026"/>
          </a:xfrm>
          <a:prstGeom prst="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Isosceles Triangle 5">
            <a:extLst>
              <a:ext uri="{FF2B5EF4-FFF2-40B4-BE49-F238E27FC236}">
                <a16:creationId xmlns:a16="http://schemas.microsoft.com/office/drawing/2014/main" id="{1FB5517B-F01E-1C7A-8CD5-FD2603E66E3D}"/>
              </a:ext>
            </a:extLst>
          </p:cNvPr>
          <p:cNvSpPr/>
          <p:nvPr/>
        </p:nvSpPr>
        <p:spPr>
          <a:xfrm>
            <a:off x="10502537" y="2521377"/>
            <a:ext cx="1188720" cy="1345474"/>
          </a:xfrm>
          <a:prstGeom prst="triangl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ADB1EA5-C412-7965-85C0-0289BDAB635A}"/>
              </a:ext>
            </a:extLst>
          </p:cNvPr>
          <p:cNvSpPr/>
          <p:nvPr/>
        </p:nvSpPr>
        <p:spPr>
          <a:xfrm>
            <a:off x="10502537" y="4703119"/>
            <a:ext cx="1188720" cy="1201783"/>
          </a:xfrm>
          <a:prstGeom prst="ellipse">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839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2800" cap="none" dirty="0"/>
              <a:t>Compile-time Polymorphism Through Function Overloading</a:t>
            </a:r>
          </a:p>
        </p:txBody>
      </p:sp>
      <p:sp>
        <p:nvSpPr>
          <p:cNvPr id="3" name="Text Placeholder 2"/>
          <p:cNvSpPr>
            <a:spLocks noGrp="1"/>
          </p:cNvSpPr>
          <p:nvPr>
            <p:ph type="body" sz="quarter" idx="15"/>
          </p:nvPr>
        </p:nvSpPr>
        <p:spPr>
          <a:xfrm>
            <a:off x="4656138" y="530834"/>
            <a:ext cx="7097712" cy="6155715"/>
          </a:xfrm>
        </p:spPr>
        <p:txBody>
          <a:bodyPr/>
          <a:lstStyle/>
          <a:p>
            <a:r>
              <a:rPr lang="en-GB" dirty="0"/>
              <a:t>Many programming language provide polymorphism at compiler-time through </a:t>
            </a:r>
            <a:r>
              <a:rPr lang="en-GB" b="1" dirty="0"/>
              <a:t>function overloading</a:t>
            </a:r>
            <a:r>
              <a:rPr lang="en-GB" dirty="0"/>
              <a:t>.</a:t>
            </a:r>
          </a:p>
          <a:p>
            <a:endParaRPr lang="en-GB" dirty="0"/>
          </a:p>
          <a:p>
            <a:r>
              <a:rPr lang="en-GB" b="1" dirty="0"/>
              <a:t>Function overloading </a:t>
            </a:r>
            <a:r>
              <a:rPr lang="en-GB" dirty="0"/>
              <a:t>occurs when:</a:t>
            </a:r>
          </a:p>
          <a:p>
            <a:pPr marL="285750" indent="-285750">
              <a:buFont typeface="Arial" panose="020B0604020202020204" pitchFamily="34" charset="0"/>
              <a:buChar char="•"/>
            </a:pPr>
            <a:r>
              <a:rPr lang="en-GB" dirty="0"/>
              <a:t>Same function name is declared multiple times</a:t>
            </a:r>
          </a:p>
          <a:p>
            <a:pPr marL="285750" indent="-285750">
              <a:buFont typeface="Arial" panose="020B0604020202020204" pitchFamily="34" charset="0"/>
              <a:buChar char="•"/>
            </a:pPr>
            <a:r>
              <a:rPr lang="en-GB" dirty="0"/>
              <a:t>Each function has a different signature (data types, arity etc.)</a:t>
            </a:r>
          </a:p>
          <a:p>
            <a:pPr marL="285750" indent="-285750">
              <a:buFont typeface="Arial" panose="020B0604020202020204" pitchFamily="34" charset="0"/>
              <a:buChar char="•"/>
            </a:pPr>
            <a:r>
              <a:rPr lang="en-GB" dirty="0"/>
              <a:t>Each function has (potentially) very different implementation</a:t>
            </a:r>
          </a:p>
          <a:p>
            <a:pPr marL="285750" indent="-285750">
              <a:buFont typeface="Arial" panose="020B0604020202020204" pitchFamily="34" charset="0"/>
              <a:buChar char="•"/>
            </a:pPr>
            <a:r>
              <a:rPr lang="en-GB" dirty="0"/>
              <a:t>In the same scope</a:t>
            </a:r>
          </a:p>
          <a:p>
            <a:pPr marL="285750" indent="-285750">
              <a:buFont typeface="Arial" panose="020B0604020202020204" pitchFamily="34" charset="0"/>
              <a:buChar char="•"/>
            </a:pPr>
            <a:endParaRPr lang="en-GB" dirty="0"/>
          </a:p>
          <a:p>
            <a:r>
              <a:rPr lang="en-GB" b="1" dirty="0"/>
              <a:t>For example (C++):</a:t>
            </a:r>
          </a:p>
          <a:p>
            <a:r>
              <a:rPr lang="en-GB" dirty="0" err="1"/>
              <a:t>int</a:t>
            </a:r>
            <a:r>
              <a:rPr lang="en-GB" dirty="0"/>
              <a:t> </a:t>
            </a:r>
            <a:r>
              <a:rPr lang="en-GB" b="1" dirty="0"/>
              <a:t>max</a:t>
            </a:r>
            <a:r>
              <a:rPr lang="en-GB" dirty="0"/>
              <a:t> (</a:t>
            </a:r>
            <a:r>
              <a:rPr lang="en-GB" dirty="0" err="1"/>
              <a:t>int</a:t>
            </a:r>
            <a:r>
              <a:rPr lang="en-GB" dirty="0"/>
              <a:t> []);</a:t>
            </a:r>
          </a:p>
          <a:p>
            <a:r>
              <a:rPr lang="en-GB" dirty="0"/>
              <a:t>float </a:t>
            </a:r>
            <a:r>
              <a:rPr lang="en-GB" b="1" dirty="0"/>
              <a:t>max</a:t>
            </a:r>
            <a:r>
              <a:rPr lang="en-GB" dirty="0"/>
              <a:t> (float []);</a:t>
            </a:r>
          </a:p>
          <a:p>
            <a:r>
              <a:rPr lang="en-GB" dirty="0"/>
              <a:t>double </a:t>
            </a:r>
            <a:r>
              <a:rPr lang="en-GB" b="1" dirty="0"/>
              <a:t>max</a:t>
            </a:r>
            <a:r>
              <a:rPr lang="en-GB" dirty="0"/>
              <a:t> (double []);</a:t>
            </a:r>
          </a:p>
          <a:p>
            <a:pPr marL="285750" indent="-285750">
              <a:buFont typeface="Arial" panose="020B0604020202020204" pitchFamily="34" charset="0"/>
              <a:buChar char="•"/>
            </a:pPr>
            <a:endParaRPr lang="en-GB" dirty="0"/>
          </a:p>
          <a:p>
            <a:r>
              <a:rPr lang="en-GB" b="1" dirty="0"/>
              <a:t>Rust doesn’t support traditional function overloading.  C doesn’t support it using traditional methods (but there are pre-compiler tricks possible)</a:t>
            </a:r>
          </a:p>
          <a:p>
            <a:pPr marL="285750" indent="-285750">
              <a:buFont typeface="Arial" panose="020B0604020202020204" pitchFamily="34" charset="0"/>
              <a:buChar char="•"/>
            </a:pPr>
            <a:endParaRPr lang="en-GB" dirty="0"/>
          </a:p>
          <a:p>
            <a:r>
              <a:rPr lang="en-GB" b="1" dirty="0"/>
              <a:t>Note.  </a:t>
            </a:r>
            <a:r>
              <a:rPr lang="en-GB" i="1" dirty="0"/>
              <a:t>Don’t</a:t>
            </a:r>
            <a:r>
              <a:rPr lang="en-GB" dirty="0"/>
              <a:t> confuse with </a:t>
            </a:r>
            <a:r>
              <a:rPr lang="en-GB" b="1" dirty="0"/>
              <a:t>method overriding </a:t>
            </a:r>
            <a:r>
              <a:rPr lang="en-GB" dirty="0"/>
              <a:t>(OOP inheritance </a:t>
            </a:r>
            <a:r>
              <a:rPr lang="en-GB" dirty="0" err="1"/>
              <a:t>etc</a:t>
            </a:r>
            <a:r>
              <a:rPr lang="en-GB" dirty="0"/>
              <a:t>)</a:t>
            </a:r>
          </a:p>
          <a:p>
            <a:endParaRPr lang="en-GB" dirty="0"/>
          </a:p>
        </p:txBody>
      </p:sp>
    </p:spTree>
    <p:extLst>
      <p:ext uri="{BB962C8B-B14F-4D97-AF65-F5344CB8AC3E}">
        <p14:creationId xmlns:p14="http://schemas.microsoft.com/office/powerpoint/2010/main" val="3194886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4794A4-9816-4BD5-B668-9EBAA23BD91E}"/>
              </a:ext>
            </a:extLst>
          </p:cNvPr>
          <p:cNvSpPr>
            <a:spLocks noGrp="1"/>
          </p:cNvSpPr>
          <p:nvPr>
            <p:ph type="body" sz="quarter" idx="10"/>
          </p:nvPr>
        </p:nvSpPr>
        <p:spPr/>
        <p:txBody>
          <a:bodyPr/>
          <a:lstStyle/>
          <a:p>
            <a:r>
              <a:rPr lang="en-GB" sz="4000" cap="none" dirty="0"/>
              <a:t>Abstraction</a:t>
            </a:r>
            <a:endParaRPr lang="en-GB" cap="none" dirty="0"/>
          </a:p>
        </p:txBody>
      </p:sp>
      <p:sp>
        <p:nvSpPr>
          <p:cNvPr id="3" name="Text Placeholder 2">
            <a:extLst>
              <a:ext uri="{FF2B5EF4-FFF2-40B4-BE49-F238E27FC236}">
                <a16:creationId xmlns:a16="http://schemas.microsoft.com/office/drawing/2014/main" id="{E82E5D62-07D2-4EDD-AF76-51A9541A8E43}"/>
              </a:ext>
            </a:extLst>
          </p:cNvPr>
          <p:cNvSpPr>
            <a:spLocks noGrp="1"/>
          </p:cNvSpPr>
          <p:nvPr>
            <p:ph type="body" sz="quarter" idx="15"/>
          </p:nvPr>
        </p:nvSpPr>
        <p:spPr>
          <a:xfrm>
            <a:off x="4694237" y="678901"/>
            <a:ext cx="7292975" cy="4094163"/>
          </a:xfrm>
        </p:spPr>
        <p:txBody>
          <a:bodyPr/>
          <a:lstStyle/>
          <a:p>
            <a:r>
              <a:rPr lang="en-GB" sz="1600" b="1" dirty="0">
                <a:latin typeface="+mn-lt"/>
              </a:rPr>
              <a:t>Q. </a:t>
            </a:r>
            <a:r>
              <a:rPr lang="en-GB" sz="1600" dirty="0">
                <a:latin typeface="+mn-lt"/>
              </a:rPr>
              <a:t>What is </a:t>
            </a:r>
            <a:r>
              <a:rPr lang="en-GB" sz="1600" b="1" dirty="0">
                <a:latin typeface="+mn-lt"/>
              </a:rPr>
              <a:t>abstraction</a:t>
            </a:r>
            <a:r>
              <a:rPr lang="en-GB" sz="1600" dirty="0">
                <a:latin typeface="+mn-lt"/>
              </a:rPr>
              <a:t>?</a:t>
            </a:r>
          </a:p>
          <a:p>
            <a:endParaRPr lang="en-GB" b="1" dirty="0">
              <a:latin typeface="+mn-lt"/>
            </a:endParaRPr>
          </a:p>
          <a:p>
            <a:r>
              <a:rPr lang="en-GB" sz="1600" b="1" dirty="0">
                <a:latin typeface="+mn-lt"/>
              </a:rPr>
              <a:t>A.  </a:t>
            </a:r>
            <a:r>
              <a:rPr lang="en-GB" sz="1600" dirty="0">
                <a:latin typeface="+mn-lt"/>
              </a:rPr>
              <a:t>Abstraction is a </a:t>
            </a:r>
            <a:r>
              <a:rPr lang="en-GB" sz="1600" b="1" dirty="0">
                <a:latin typeface="+mn-lt"/>
              </a:rPr>
              <a:t>type of generalization </a:t>
            </a:r>
            <a:r>
              <a:rPr lang="en-GB" sz="1600" dirty="0">
                <a:latin typeface="+mn-lt"/>
              </a:rPr>
              <a:t>used in Computer Science and  commonly Software Engineering.</a:t>
            </a:r>
          </a:p>
          <a:p>
            <a:endParaRPr lang="en-GB" b="1" dirty="0">
              <a:latin typeface="+mn-lt"/>
            </a:endParaRPr>
          </a:p>
          <a:p>
            <a:r>
              <a:rPr lang="en-GB" sz="1600" b="1" dirty="0">
                <a:latin typeface="+mn-lt"/>
              </a:rPr>
              <a:t>Basically:</a:t>
            </a:r>
          </a:p>
          <a:p>
            <a:pPr marL="342900" indent="-342900">
              <a:buAutoNum type="arabicPeriod"/>
            </a:pPr>
            <a:r>
              <a:rPr lang="en-GB" b="1" dirty="0">
                <a:latin typeface="+mn-lt"/>
              </a:rPr>
              <a:t>Filter out the detail </a:t>
            </a:r>
            <a:r>
              <a:rPr lang="en-GB" dirty="0">
                <a:latin typeface="+mn-lt"/>
              </a:rPr>
              <a:t>(or characteristics) of a problem we </a:t>
            </a:r>
            <a:r>
              <a:rPr lang="en-GB" b="1" dirty="0">
                <a:latin typeface="+mn-lt"/>
              </a:rPr>
              <a:t>don't</a:t>
            </a:r>
            <a:r>
              <a:rPr lang="en-GB" dirty="0">
                <a:latin typeface="+mn-lt"/>
              </a:rPr>
              <a:t> need to worry about to…</a:t>
            </a:r>
          </a:p>
          <a:p>
            <a:pPr marL="342900" indent="-342900">
              <a:buAutoNum type="arabicPeriod"/>
            </a:pPr>
            <a:r>
              <a:rPr lang="en-GB" b="1" dirty="0">
                <a:latin typeface="+mn-lt"/>
              </a:rPr>
              <a:t>Focus on the details </a:t>
            </a:r>
            <a:r>
              <a:rPr lang="en-GB" dirty="0">
                <a:latin typeface="+mn-lt"/>
              </a:rPr>
              <a:t>we </a:t>
            </a:r>
            <a:r>
              <a:rPr lang="en-GB" b="1" dirty="0">
                <a:latin typeface="+mn-lt"/>
              </a:rPr>
              <a:t>do</a:t>
            </a:r>
            <a:r>
              <a:rPr lang="en-GB" dirty="0">
                <a:latin typeface="+mn-lt"/>
              </a:rPr>
              <a:t> need to worry about.</a:t>
            </a:r>
          </a:p>
          <a:p>
            <a:pPr marL="342900" indent="-342900">
              <a:buAutoNum type="arabicPeriod"/>
            </a:pPr>
            <a:endParaRPr lang="en-GB" b="1" dirty="0">
              <a:latin typeface="+mn-lt"/>
            </a:endParaRPr>
          </a:p>
          <a:p>
            <a:r>
              <a:rPr lang="en-GB" b="1" dirty="0">
                <a:latin typeface="+mn-lt"/>
              </a:rPr>
              <a:t>"We abstract it away"</a:t>
            </a:r>
          </a:p>
          <a:p>
            <a:endParaRPr lang="en-GB" b="1" dirty="0">
              <a:latin typeface="+mn-lt"/>
            </a:endParaRPr>
          </a:p>
          <a:p>
            <a:r>
              <a:rPr lang="en-GB" b="1" dirty="0">
                <a:latin typeface="+mn-lt"/>
              </a:rPr>
              <a:t>For example:</a:t>
            </a:r>
          </a:p>
          <a:p>
            <a:endParaRPr lang="en-GB" b="1" dirty="0">
              <a:latin typeface="+mn-lt"/>
            </a:endParaRPr>
          </a:p>
          <a:p>
            <a:endParaRPr lang="en-GB" sz="1600" b="1" dirty="0">
              <a:latin typeface="+mn-lt"/>
            </a:endParaRPr>
          </a:p>
          <a:p>
            <a:endParaRPr lang="en-GB" b="1" dirty="0">
              <a:latin typeface="+mn-lt"/>
            </a:endParaRPr>
          </a:p>
        </p:txBody>
      </p:sp>
      <p:sp>
        <p:nvSpPr>
          <p:cNvPr id="4" name="TextBox 3">
            <a:extLst>
              <a:ext uri="{FF2B5EF4-FFF2-40B4-BE49-F238E27FC236}">
                <a16:creationId xmlns:a16="http://schemas.microsoft.com/office/drawing/2014/main" id="{E61863EF-6D3D-37FF-DF14-982C478294AD}"/>
              </a:ext>
            </a:extLst>
          </p:cNvPr>
          <p:cNvSpPr txBox="1"/>
          <p:nvPr/>
        </p:nvSpPr>
        <p:spPr>
          <a:xfrm>
            <a:off x="4694237" y="5199017"/>
            <a:ext cx="1401763" cy="666206"/>
          </a:xfrm>
          <a:prstGeom prst="rect">
            <a:avLst/>
          </a:prstGeom>
        </p:spPr>
        <p:txBody>
          <a:bodyPr vert="horz" wrap="square" lIns="0" tIns="0" rIns="0" bIns="0" rtlCol="0" anchor="t" anchorCtr="0">
            <a:normAutofit/>
          </a:bodyPr>
          <a:lstStyle/>
          <a:p>
            <a:pPr algn="l"/>
            <a:endParaRPr lang="en-GB" dirty="0"/>
          </a:p>
        </p:txBody>
      </p:sp>
      <p:sp>
        <p:nvSpPr>
          <p:cNvPr id="5" name="TextBox 4">
            <a:extLst>
              <a:ext uri="{FF2B5EF4-FFF2-40B4-BE49-F238E27FC236}">
                <a16:creationId xmlns:a16="http://schemas.microsoft.com/office/drawing/2014/main" id="{8E086A79-FBAA-51EB-4136-26FB47526384}"/>
              </a:ext>
            </a:extLst>
          </p:cNvPr>
          <p:cNvSpPr txBox="1"/>
          <p:nvPr/>
        </p:nvSpPr>
        <p:spPr>
          <a:xfrm>
            <a:off x="4694237" y="5123184"/>
            <a:ext cx="1401763" cy="666206"/>
          </a:xfrm>
          <a:prstGeom prst="rect">
            <a:avLst/>
          </a:prstGeom>
          <a:solidFill>
            <a:schemeClr val="accent5"/>
          </a:solidFill>
        </p:spPr>
        <p:txBody>
          <a:bodyPr vert="horz" wrap="square" lIns="0" tIns="0" rIns="0" bIns="0" rtlCol="0" anchor="ctr" anchorCtr="0">
            <a:normAutofit fontScale="62500" lnSpcReduction="20000"/>
          </a:bodyPr>
          <a:lstStyle/>
          <a:p>
            <a:pPr algn="ctr">
              <a:lnSpc>
                <a:spcPct val="120000"/>
              </a:lnSpc>
            </a:pPr>
            <a:r>
              <a:rPr lang="en-GB" dirty="0"/>
              <a:t>Function that finds unique values in an array of </a:t>
            </a:r>
            <a:r>
              <a:rPr lang="en-GB" b="1" dirty="0"/>
              <a:t>integers</a:t>
            </a:r>
          </a:p>
        </p:txBody>
      </p:sp>
      <p:sp>
        <p:nvSpPr>
          <p:cNvPr id="6" name="TextBox 5">
            <a:extLst>
              <a:ext uri="{FF2B5EF4-FFF2-40B4-BE49-F238E27FC236}">
                <a16:creationId xmlns:a16="http://schemas.microsoft.com/office/drawing/2014/main" id="{AE99BA4A-4FCA-2B67-FE60-BAB2CC9FF956}"/>
              </a:ext>
            </a:extLst>
          </p:cNvPr>
          <p:cNvSpPr txBox="1"/>
          <p:nvPr/>
        </p:nvSpPr>
        <p:spPr>
          <a:xfrm>
            <a:off x="4694554" y="5869209"/>
            <a:ext cx="1401763" cy="66620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chorCtr="0">
            <a:normAutofit fontScale="62500" lnSpcReduction="20000"/>
          </a:bodyPr>
          <a:lstStyle/>
          <a:p>
            <a:pPr algn="ctr">
              <a:lnSpc>
                <a:spcPct val="120000"/>
              </a:lnSpc>
            </a:pPr>
            <a:r>
              <a:rPr lang="en-GB" dirty="0"/>
              <a:t>Function that finds unique values in an array of </a:t>
            </a:r>
            <a:r>
              <a:rPr lang="en-GB" b="1" dirty="0"/>
              <a:t>floats</a:t>
            </a:r>
          </a:p>
        </p:txBody>
      </p:sp>
      <p:sp>
        <p:nvSpPr>
          <p:cNvPr id="7" name="TextBox 6">
            <a:extLst>
              <a:ext uri="{FF2B5EF4-FFF2-40B4-BE49-F238E27FC236}">
                <a16:creationId xmlns:a16="http://schemas.microsoft.com/office/drawing/2014/main" id="{22F8C910-3E1F-6628-E5D0-3BD213CD97EB}"/>
              </a:ext>
            </a:extLst>
          </p:cNvPr>
          <p:cNvSpPr txBox="1"/>
          <p:nvPr/>
        </p:nvSpPr>
        <p:spPr>
          <a:xfrm>
            <a:off x="6215833" y="5532120"/>
            <a:ext cx="1401763" cy="666206"/>
          </a:xfrm>
          <a:prstGeom prst="rect">
            <a:avLst/>
          </a:prstGeom>
          <a:solidFill>
            <a:schemeClr val="accent5"/>
          </a:solidFill>
          <a:effectLst>
            <a:outerShdw blurRad="50800" dist="38100" dir="2700000" algn="tl" rotWithShape="0">
              <a:prstClr val="black">
                <a:alpha val="40000"/>
              </a:prstClr>
            </a:outerShdw>
          </a:effectLst>
        </p:spPr>
        <p:txBody>
          <a:bodyPr vert="horz" wrap="square" lIns="0" tIns="0" rIns="0" bIns="0" rtlCol="0" anchor="ctr" anchorCtr="0">
            <a:normAutofit fontScale="55000" lnSpcReduction="20000"/>
          </a:bodyPr>
          <a:lstStyle/>
          <a:p>
            <a:pPr algn="ctr">
              <a:lnSpc>
                <a:spcPct val="120000"/>
              </a:lnSpc>
            </a:pPr>
            <a:r>
              <a:rPr lang="en-GB" dirty="0"/>
              <a:t>Function that finds d unique values in an array of </a:t>
            </a:r>
            <a:r>
              <a:rPr lang="en-GB" b="1" dirty="0"/>
              <a:t>characters</a:t>
            </a:r>
          </a:p>
        </p:txBody>
      </p:sp>
      <p:sp>
        <p:nvSpPr>
          <p:cNvPr id="8" name="Arrow: Right 7">
            <a:extLst>
              <a:ext uri="{FF2B5EF4-FFF2-40B4-BE49-F238E27FC236}">
                <a16:creationId xmlns:a16="http://schemas.microsoft.com/office/drawing/2014/main" id="{D9C5E810-EA78-3CCF-6FDA-F1F1ED530CC6}"/>
              </a:ext>
            </a:extLst>
          </p:cNvPr>
          <p:cNvSpPr/>
          <p:nvPr/>
        </p:nvSpPr>
        <p:spPr>
          <a:xfrm>
            <a:off x="7951243" y="5791934"/>
            <a:ext cx="1401763" cy="23077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Abstract</a:t>
            </a:r>
          </a:p>
        </p:txBody>
      </p:sp>
      <p:sp>
        <p:nvSpPr>
          <p:cNvPr id="9" name="TextBox 8">
            <a:extLst>
              <a:ext uri="{FF2B5EF4-FFF2-40B4-BE49-F238E27FC236}">
                <a16:creationId xmlns:a16="http://schemas.microsoft.com/office/drawing/2014/main" id="{E2D6D16A-9ACE-B36D-47CF-DA6A606B6B3B}"/>
              </a:ext>
            </a:extLst>
          </p:cNvPr>
          <p:cNvSpPr txBox="1"/>
          <p:nvPr/>
        </p:nvSpPr>
        <p:spPr>
          <a:xfrm>
            <a:off x="9686653" y="5574219"/>
            <a:ext cx="1401763" cy="66620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vert="horz" wrap="square" lIns="0" tIns="0" rIns="0" bIns="0" rtlCol="0" anchor="ctr" anchorCtr="0">
            <a:normAutofit fontScale="62500" lnSpcReduction="20000"/>
          </a:bodyPr>
          <a:lstStyle/>
          <a:p>
            <a:pPr algn="ctr">
              <a:lnSpc>
                <a:spcPct val="120000"/>
              </a:lnSpc>
            </a:pPr>
            <a:r>
              <a:rPr lang="en-GB" dirty="0"/>
              <a:t>Function that finds unique values </a:t>
            </a:r>
            <a:r>
              <a:rPr lang="en-GB" b="1" dirty="0"/>
              <a:t>in an array</a:t>
            </a:r>
          </a:p>
        </p:txBody>
      </p:sp>
    </p:spTree>
    <p:extLst>
      <p:ext uri="{BB962C8B-B14F-4D97-AF65-F5344CB8AC3E}">
        <p14:creationId xmlns:p14="http://schemas.microsoft.com/office/powerpoint/2010/main" val="390900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29B92-CED1-43DA-5E88-9308984EBD6A}"/>
              </a:ext>
            </a:extLst>
          </p:cNvPr>
          <p:cNvSpPr>
            <a:spLocks noGrp="1"/>
          </p:cNvSpPr>
          <p:nvPr>
            <p:ph type="body" sz="quarter" idx="10"/>
          </p:nvPr>
        </p:nvSpPr>
        <p:spPr/>
        <p:txBody>
          <a:bodyPr/>
          <a:lstStyle/>
          <a:p>
            <a:r>
              <a:rPr lang="en-GB" sz="4000" cap="none" dirty="0"/>
              <a:t>Without Abstraction of Data Types</a:t>
            </a:r>
          </a:p>
        </p:txBody>
      </p:sp>
      <p:sp>
        <p:nvSpPr>
          <p:cNvPr id="3" name="Text Placeholder 2">
            <a:extLst>
              <a:ext uri="{FF2B5EF4-FFF2-40B4-BE49-F238E27FC236}">
                <a16:creationId xmlns:a16="http://schemas.microsoft.com/office/drawing/2014/main" id="{46A99357-148A-F42B-5657-A302B25BC182}"/>
              </a:ext>
            </a:extLst>
          </p:cNvPr>
          <p:cNvSpPr>
            <a:spLocks noGrp="1"/>
          </p:cNvSpPr>
          <p:nvPr>
            <p:ph type="body" sz="quarter" idx="15"/>
          </p:nvPr>
        </p:nvSpPr>
        <p:spPr>
          <a:xfrm>
            <a:off x="4619126" y="409458"/>
            <a:ext cx="7188089" cy="4094163"/>
          </a:xfrm>
        </p:spPr>
        <p:txBody>
          <a:bodyPr/>
          <a:lstStyle/>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p:txBody>
      </p:sp>
      <p:sp>
        <p:nvSpPr>
          <p:cNvPr id="5" name="TextBox 4">
            <a:extLst>
              <a:ext uri="{FF2B5EF4-FFF2-40B4-BE49-F238E27FC236}">
                <a16:creationId xmlns:a16="http://schemas.microsoft.com/office/drawing/2014/main" id="{3BE71118-8F82-B997-FA72-76110EAD7D2F}"/>
              </a:ext>
            </a:extLst>
          </p:cNvPr>
          <p:cNvSpPr txBox="1"/>
          <p:nvPr/>
        </p:nvSpPr>
        <p:spPr>
          <a:xfrm>
            <a:off x="4708869" y="127429"/>
            <a:ext cx="6856501" cy="6555641"/>
          </a:xfrm>
          <a:prstGeom prst="rect">
            <a:avLst/>
          </a:prstGeom>
          <a:solidFill>
            <a:schemeClr val="tx1">
              <a:lumMod val="10000"/>
              <a:lumOff val="90000"/>
            </a:schemeClr>
          </a:solidFill>
        </p:spPr>
        <p:txBody>
          <a:bodyPr wrap="square">
            <a:spAutoFit/>
          </a:bodyPr>
          <a:lstStyle/>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a:t>
            </a:r>
            <a:r>
              <a:rPr lang="en-GB" sz="1400" dirty="0" err="1">
                <a:highlight>
                  <a:srgbClr val="00FFFF"/>
                </a:highlight>
                <a:latin typeface="Consolas" panose="020B0609020204030204" pitchFamily="49" charset="0"/>
              </a:rPr>
              <a:t>get_i_unique</a:t>
            </a:r>
            <a:r>
              <a:rPr lang="en-GB" sz="1400" dirty="0">
                <a:latin typeface="Consolas" panose="020B0609020204030204" pitchFamily="49" charset="0"/>
              </a:rPr>
              <a:t>(data: &amp;[</a:t>
            </a:r>
            <a:r>
              <a:rPr lang="en-GB" sz="1400" dirty="0">
                <a:highlight>
                  <a:srgbClr val="00FFFF"/>
                </a:highlight>
                <a:latin typeface="Consolas" panose="020B0609020204030204" pitchFamily="49" charset="0"/>
              </a:rPr>
              <a:t>i32</a:t>
            </a:r>
            <a:r>
              <a:rPr lang="en-GB" sz="1400" dirty="0">
                <a:latin typeface="Consolas" panose="020B0609020204030204" pitchFamily="49" charset="0"/>
              </a:rPr>
              <a:t>]) -&gt; </a:t>
            </a:r>
            <a:r>
              <a:rPr lang="en-GB" sz="1400" dirty="0" err="1">
                <a:latin typeface="Consolas" panose="020B0609020204030204" pitchFamily="49" charset="0"/>
              </a:rPr>
              <a:t>Vec</a:t>
            </a:r>
            <a:r>
              <a:rPr lang="en-GB" sz="1400" dirty="0">
                <a:latin typeface="Consolas" panose="020B0609020204030204" pitchFamily="49" charset="0"/>
              </a:rPr>
              <a:t>&lt;</a:t>
            </a:r>
            <a:r>
              <a:rPr lang="en-GB" sz="1400" dirty="0">
                <a:highlight>
                  <a:srgbClr val="00FFFF"/>
                </a:highlight>
                <a:latin typeface="Consolas" panose="020B0609020204030204" pitchFamily="49" charset="0"/>
              </a:rPr>
              <a:t>i32</a:t>
            </a:r>
            <a:r>
              <a:rPr lang="en-GB" sz="1400" dirty="0">
                <a:latin typeface="Consolas" panose="020B0609020204030204" pitchFamily="49" charset="0"/>
              </a:rPr>
              <a:t>&gt;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a:solidFill>
                  <a:srgbClr val="0070C0"/>
                </a:solidFill>
                <a:latin typeface="Consolas" panose="020B0609020204030204" pitchFamily="49" charset="0"/>
              </a:rPr>
              <a:t>mut</a:t>
            </a:r>
            <a:r>
              <a:rPr lang="en-GB" sz="1400" dirty="0">
                <a:latin typeface="Consolas" panose="020B0609020204030204" pitchFamily="49" charset="0"/>
              </a:rPr>
              <a:t> temp = </a:t>
            </a:r>
            <a:r>
              <a:rPr lang="en-GB" sz="1400" dirty="0" err="1">
                <a:latin typeface="Consolas" panose="020B0609020204030204" pitchFamily="49" charset="0"/>
              </a:rPr>
              <a:t>Vec</a:t>
            </a:r>
            <a:r>
              <a:rPr lang="en-GB" sz="1400" dirty="0">
                <a:latin typeface="Consolas" panose="020B0609020204030204" pitchFamily="49" charset="0"/>
              </a:rPr>
              <a:t>::new();</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for</a:t>
            </a:r>
            <a:r>
              <a:rPr lang="en-GB" sz="1400" dirty="0">
                <a:latin typeface="Consolas" panose="020B0609020204030204" pitchFamily="49" charset="0"/>
              </a:rPr>
              <a:t> </a:t>
            </a:r>
            <a:r>
              <a:rPr lang="en-GB" sz="1400" dirty="0" err="1">
                <a:latin typeface="Consolas" panose="020B0609020204030204" pitchFamily="49" charset="0"/>
              </a:rPr>
              <a:t>i</a:t>
            </a:r>
            <a:r>
              <a:rPr lang="en-GB" sz="1400" dirty="0">
                <a:latin typeface="Consolas" panose="020B0609020204030204" pitchFamily="49" charset="0"/>
              </a:rPr>
              <a:t> </a:t>
            </a:r>
            <a:r>
              <a:rPr lang="en-GB" sz="1400" dirty="0">
                <a:solidFill>
                  <a:srgbClr val="0070C0"/>
                </a:solidFill>
                <a:latin typeface="Consolas" panose="020B0609020204030204" pitchFamily="49" charset="0"/>
              </a:rPr>
              <a:t>in</a:t>
            </a:r>
            <a:r>
              <a:rPr lang="en-GB" sz="1400" dirty="0">
                <a:latin typeface="Consolas" panose="020B0609020204030204" pitchFamily="49" charset="0"/>
              </a:rPr>
              <a:t> data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if</a:t>
            </a:r>
            <a:r>
              <a:rPr lang="en-GB" sz="1400" dirty="0">
                <a:latin typeface="Consolas" panose="020B0609020204030204" pitchFamily="49" charset="0"/>
              </a:rPr>
              <a:t> </a:t>
            </a:r>
            <a:r>
              <a:rPr lang="en-GB" sz="1400" dirty="0" err="1">
                <a:latin typeface="Consolas" panose="020B0609020204030204" pitchFamily="49" charset="0"/>
              </a:rPr>
              <a:t>temp.contains</a:t>
            </a:r>
            <a:r>
              <a:rPr lang="en-GB" sz="1400" dirty="0">
                <a:latin typeface="Consolas" panose="020B0609020204030204" pitchFamily="49" charset="0"/>
              </a:rPr>
              <a:t>(</a:t>
            </a:r>
            <a:r>
              <a:rPr lang="en-GB" sz="1400" dirty="0" err="1">
                <a:latin typeface="Consolas" panose="020B0609020204030204" pitchFamily="49" charset="0"/>
              </a:rPr>
              <a:t>i</a:t>
            </a:r>
            <a:r>
              <a:rPr lang="en-GB" sz="1400" dirty="0">
                <a:latin typeface="Consolas" panose="020B0609020204030204" pitchFamily="49" charset="0"/>
              </a:rPr>
              <a:t>) == </a:t>
            </a:r>
            <a:r>
              <a:rPr lang="en-GB" sz="1400" dirty="0">
                <a:solidFill>
                  <a:srgbClr val="0070C0"/>
                </a:solidFill>
                <a:latin typeface="Consolas" panose="020B0609020204030204" pitchFamily="49" charset="0"/>
              </a:rPr>
              <a:t>false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temp.push</a:t>
            </a:r>
            <a:r>
              <a:rPr lang="en-GB" sz="1400" dirty="0">
                <a:latin typeface="Consolas" panose="020B0609020204030204" pitchFamily="49" charset="0"/>
              </a:rPr>
              <a:t>(*</a:t>
            </a:r>
            <a:r>
              <a:rPr lang="en-GB" sz="1400" dirty="0" err="1">
                <a:latin typeface="Consolas" panose="020B0609020204030204" pitchFamily="49" charset="0"/>
              </a:rPr>
              <a:t>i</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    temp</a:t>
            </a:r>
          </a:p>
          <a:p>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a:t>
            </a:r>
            <a:r>
              <a:rPr lang="en-GB" sz="1400" dirty="0" err="1">
                <a:highlight>
                  <a:srgbClr val="00FF00"/>
                </a:highlight>
                <a:latin typeface="Consolas" panose="020B0609020204030204" pitchFamily="49" charset="0"/>
              </a:rPr>
              <a:t>get_f_unique</a:t>
            </a:r>
            <a:r>
              <a:rPr lang="en-GB" sz="1400" dirty="0">
                <a:latin typeface="Consolas" panose="020B0609020204030204" pitchFamily="49" charset="0"/>
              </a:rPr>
              <a:t>(data: &amp;[</a:t>
            </a:r>
            <a:r>
              <a:rPr lang="en-GB" sz="1400" dirty="0">
                <a:highlight>
                  <a:srgbClr val="00FF00"/>
                </a:highlight>
                <a:latin typeface="Consolas" panose="020B0609020204030204" pitchFamily="49" charset="0"/>
              </a:rPr>
              <a:t>f32</a:t>
            </a:r>
            <a:r>
              <a:rPr lang="en-GB" sz="1400" dirty="0">
                <a:latin typeface="Consolas" panose="020B0609020204030204" pitchFamily="49" charset="0"/>
              </a:rPr>
              <a:t>]) -&gt; </a:t>
            </a:r>
            <a:r>
              <a:rPr lang="en-GB" sz="1400" dirty="0" err="1">
                <a:latin typeface="Consolas" panose="020B0609020204030204" pitchFamily="49" charset="0"/>
              </a:rPr>
              <a:t>Vec</a:t>
            </a:r>
            <a:r>
              <a:rPr lang="en-GB" sz="1400" dirty="0">
                <a:latin typeface="Consolas" panose="020B0609020204030204" pitchFamily="49" charset="0"/>
              </a:rPr>
              <a:t>&lt;</a:t>
            </a:r>
            <a:r>
              <a:rPr lang="en-GB" sz="1400" dirty="0">
                <a:highlight>
                  <a:srgbClr val="00FF00"/>
                </a:highlight>
                <a:latin typeface="Consolas" panose="020B0609020204030204" pitchFamily="49" charset="0"/>
              </a:rPr>
              <a:t>f32</a:t>
            </a:r>
            <a:r>
              <a:rPr lang="en-GB" sz="1400" dirty="0">
                <a:latin typeface="Consolas" panose="020B0609020204030204" pitchFamily="49" charset="0"/>
              </a:rPr>
              <a:t>&gt;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a:solidFill>
                  <a:srgbClr val="0070C0"/>
                </a:solidFill>
                <a:latin typeface="Consolas" panose="020B0609020204030204" pitchFamily="49" charset="0"/>
              </a:rPr>
              <a:t>mut</a:t>
            </a:r>
            <a:r>
              <a:rPr lang="en-GB" sz="1400" dirty="0">
                <a:latin typeface="Consolas" panose="020B0609020204030204" pitchFamily="49" charset="0"/>
              </a:rPr>
              <a:t> temp = </a:t>
            </a:r>
            <a:r>
              <a:rPr lang="en-GB" sz="1400" dirty="0" err="1">
                <a:latin typeface="Consolas" panose="020B0609020204030204" pitchFamily="49" charset="0"/>
              </a:rPr>
              <a:t>Vec</a:t>
            </a:r>
            <a:r>
              <a:rPr lang="en-GB" sz="1400" dirty="0">
                <a:latin typeface="Consolas" panose="020B0609020204030204" pitchFamily="49" charset="0"/>
              </a:rPr>
              <a:t>::new();</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for</a:t>
            </a:r>
            <a:r>
              <a:rPr lang="en-GB" sz="1400" dirty="0">
                <a:latin typeface="Consolas" panose="020B0609020204030204" pitchFamily="49" charset="0"/>
              </a:rPr>
              <a:t> </a:t>
            </a:r>
            <a:r>
              <a:rPr lang="en-GB" sz="1400" dirty="0" err="1">
                <a:latin typeface="Consolas" panose="020B0609020204030204" pitchFamily="49" charset="0"/>
              </a:rPr>
              <a:t>i</a:t>
            </a:r>
            <a:r>
              <a:rPr lang="en-GB" sz="1400" dirty="0">
                <a:latin typeface="Consolas" panose="020B0609020204030204" pitchFamily="49" charset="0"/>
              </a:rPr>
              <a:t> </a:t>
            </a:r>
            <a:r>
              <a:rPr lang="en-GB" sz="1400" dirty="0">
                <a:solidFill>
                  <a:srgbClr val="0070C0"/>
                </a:solidFill>
                <a:latin typeface="Consolas" panose="020B0609020204030204" pitchFamily="49" charset="0"/>
              </a:rPr>
              <a:t>in</a:t>
            </a:r>
            <a:r>
              <a:rPr lang="en-GB" sz="1400" dirty="0">
                <a:latin typeface="Consolas" panose="020B0609020204030204" pitchFamily="49" charset="0"/>
              </a:rPr>
              <a:t> data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if</a:t>
            </a:r>
            <a:r>
              <a:rPr lang="en-GB" sz="1400" dirty="0">
                <a:latin typeface="Consolas" panose="020B0609020204030204" pitchFamily="49" charset="0"/>
              </a:rPr>
              <a:t> </a:t>
            </a:r>
            <a:r>
              <a:rPr lang="en-GB" sz="1400" dirty="0" err="1">
                <a:latin typeface="Consolas" panose="020B0609020204030204" pitchFamily="49" charset="0"/>
              </a:rPr>
              <a:t>temp.contains</a:t>
            </a:r>
            <a:r>
              <a:rPr lang="en-GB" sz="1400" dirty="0">
                <a:latin typeface="Consolas" panose="020B0609020204030204" pitchFamily="49" charset="0"/>
              </a:rPr>
              <a:t>(</a:t>
            </a:r>
            <a:r>
              <a:rPr lang="en-GB" sz="1400" dirty="0" err="1">
                <a:latin typeface="Consolas" panose="020B0609020204030204" pitchFamily="49" charset="0"/>
              </a:rPr>
              <a:t>i</a:t>
            </a:r>
            <a:r>
              <a:rPr lang="en-GB" sz="1400" dirty="0">
                <a:latin typeface="Consolas" panose="020B0609020204030204" pitchFamily="49" charset="0"/>
              </a:rPr>
              <a:t>) == </a:t>
            </a:r>
            <a:r>
              <a:rPr lang="en-GB" sz="1400" dirty="0">
                <a:solidFill>
                  <a:srgbClr val="0070C0"/>
                </a:solidFill>
                <a:latin typeface="Consolas" panose="020B0609020204030204" pitchFamily="49" charset="0"/>
              </a:rPr>
              <a:t>false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temp.push</a:t>
            </a:r>
            <a:r>
              <a:rPr lang="en-GB" sz="1400" dirty="0">
                <a:latin typeface="Consolas" panose="020B0609020204030204" pitchFamily="49" charset="0"/>
              </a:rPr>
              <a:t>(*</a:t>
            </a:r>
            <a:r>
              <a:rPr lang="en-GB" sz="1400" dirty="0" err="1">
                <a:latin typeface="Consolas" panose="020B0609020204030204" pitchFamily="49" charset="0"/>
              </a:rPr>
              <a:t>i</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    temp</a:t>
            </a:r>
          </a:p>
          <a:p>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a:highlight>
                  <a:srgbClr val="00FFFF"/>
                </a:highlight>
                <a:latin typeface="Consolas" panose="020B0609020204030204" pitchFamily="49" charset="0"/>
              </a:rPr>
              <a:t>data1</a:t>
            </a:r>
            <a:r>
              <a:rPr lang="en-GB" sz="1400" dirty="0">
                <a:latin typeface="Consolas" panose="020B0609020204030204" pitchFamily="49" charset="0"/>
              </a:rPr>
              <a:t>: [</a:t>
            </a:r>
            <a:r>
              <a:rPr lang="en-GB" sz="1400" dirty="0">
                <a:highlight>
                  <a:srgbClr val="00FFFF"/>
                </a:highlight>
                <a:latin typeface="Consolas" panose="020B0609020204030204" pitchFamily="49" charset="0"/>
              </a:rPr>
              <a:t>i32; </a:t>
            </a:r>
            <a:r>
              <a:rPr lang="en-GB" sz="1400" dirty="0">
                <a:solidFill>
                  <a:srgbClr val="FF0000"/>
                </a:solidFill>
                <a:highlight>
                  <a:srgbClr val="00FFFF"/>
                </a:highlight>
                <a:latin typeface="Consolas" panose="020B0609020204030204" pitchFamily="49" charset="0"/>
              </a:rPr>
              <a:t>10</a:t>
            </a:r>
            <a:r>
              <a:rPr lang="en-GB" sz="1400" dirty="0">
                <a:latin typeface="Consolas" panose="020B0609020204030204" pitchFamily="49" charset="0"/>
              </a:rPr>
              <a:t>] = [</a:t>
            </a:r>
            <a:r>
              <a:rPr lang="en-GB" sz="1400" dirty="0">
                <a:solidFill>
                  <a:srgbClr val="FF0000"/>
                </a:solidFill>
                <a:latin typeface="Consolas" panose="020B0609020204030204" pitchFamily="49" charset="0"/>
              </a:rPr>
              <a:t>1, 2, 3, 4, 5, 6, 1, 2, 3, 1</a:t>
            </a:r>
            <a:r>
              <a:rPr lang="en-GB" sz="1400" dirty="0">
                <a:latin typeface="Consolas" panose="020B0609020204030204" pitchFamily="49" charset="0"/>
              </a:rPr>
              <a:t>];</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a:highlight>
                  <a:srgbClr val="00FF00"/>
                </a:highlight>
                <a:latin typeface="Consolas" panose="020B0609020204030204" pitchFamily="49" charset="0"/>
              </a:rPr>
              <a:t>data2</a:t>
            </a:r>
            <a:r>
              <a:rPr lang="en-GB" sz="1400" dirty="0">
                <a:latin typeface="Consolas" panose="020B0609020204030204" pitchFamily="49" charset="0"/>
              </a:rPr>
              <a:t>: [</a:t>
            </a:r>
            <a:r>
              <a:rPr lang="en-GB" sz="1400" dirty="0">
                <a:highlight>
                  <a:srgbClr val="00FF00"/>
                </a:highlight>
                <a:latin typeface="Consolas" panose="020B0609020204030204" pitchFamily="49" charset="0"/>
              </a:rPr>
              <a:t>f32; </a:t>
            </a:r>
            <a:r>
              <a:rPr lang="en-GB" sz="1400" dirty="0">
                <a:solidFill>
                  <a:srgbClr val="FF0000"/>
                </a:solidFill>
                <a:highlight>
                  <a:srgbClr val="00FF00"/>
                </a:highlight>
                <a:latin typeface="Consolas" panose="020B0609020204030204" pitchFamily="49" charset="0"/>
              </a:rPr>
              <a:t>8</a:t>
            </a:r>
            <a:r>
              <a:rPr lang="en-GB" sz="1400" dirty="0">
                <a:latin typeface="Consolas" panose="020B0609020204030204" pitchFamily="49" charset="0"/>
              </a:rPr>
              <a:t>] = [</a:t>
            </a:r>
            <a:r>
              <a:rPr lang="en-GB" sz="1400" dirty="0">
                <a:solidFill>
                  <a:srgbClr val="FF0000"/>
                </a:solidFill>
                <a:latin typeface="Consolas" panose="020B0609020204030204" pitchFamily="49" charset="0"/>
              </a:rPr>
              <a:t>1.0, 2.2, 2.0, 2.0, 1.1, 2.2, 1.3, 1.4</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unique1 = </a:t>
            </a:r>
            <a:r>
              <a:rPr lang="en-GB" sz="1400" dirty="0" err="1">
                <a:highlight>
                  <a:srgbClr val="00FFFF"/>
                </a:highlight>
                <a:latin typeface="Consolas" panose="020B0609020204030204" pitchFamily="49" charset="0"/>
              </a:rPr>
              <a:t>get_i_unique</a:t>
            </a:r>
            <a:r>
              <a:rPr lang="en-GB" sz="1400" dirty="0">
                <a:highlight>
                  <a:srgbClr val="00FFFF"/>
                </a:highlight>
                <a:latin typeface="Consolas" panose="020B0609020204030204" pitchFamily="49" charset="0"/>
              </a:rPr>
              <a:t>(&amp;data1)</a:t>
            </a:r>
            <a:r>
              <a:rPr lang="en-GB" sz="1400" dirty="0">
                <a:latin typeface="Consolas" panose="020B0609020204030204" pitchFamily="49" charset="0"/>
              </a:rPr>
              <a:t>;</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unique2 = </a:t>
            </a:r>
            <a:r>
              <a:rPr lang="en-GB" sz="1400" dirty="0" err="1">
                <a:highlight>
                  <a:srgbClr val="00FF00"/>
                </a:highlight>
                <a:latin typeface="Consolas" panose="020B0609020204030204" pitchFamily="49" charset="0"/>
              </a:rPr>
              <a:t>get_f_unique</a:t>
            </a:r>
            <a:r>
              <a:rPr lang="en-GB" sz="1400" dirty="0">
                <a:highlight>
                  <a:srgbClr val="00FF00"/>
                </a:highlight>
                <a:latin typeface="Consolas" panose="020B0609020204030204" pitchFamily="49" charset="0"/>
              </a:rPr>
              <a:t>(&amp;data2)</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,unique1);</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,unique2);</a:t>
            </a:r>
          </a:p>
          <a:p>
            <a:r>
              <a:rPr lang="en-GB" sz="1400" dirty="0">
                <a:latin typeface="Consolas" panose="020B0609020204030204" pitchFamily="49" charset="0"/>
              </a:rPr>
              <a:t>}</a:t>
            </a:r>
          </a:p>
        </p:txBody>
      </p:sp>
      <p:sp>
        <p:nvSpPr>
          <p:cNvPr id="6" name="TextBox 5">
            <a:extLst>
              <a:ext uri="{FF2B5EF4-FFF2-40B4-BE49-F238E27FC236}">
                <a16:creationId xmlns:a16="http://schemas.microsoft.com/office/drawing/2014/main" id="{754A8753-CF06-620C-CA10-FC72F6CFC9A6}"/>
              </a:ext>
            </a:extLst>
          </p:cNvPr>
          <p:cNvSpPr txBox="1"/>
          <p:nvPr/>
        </p:nvSpPr>
        <p:spPr>
          <a:xfrm>
            <a:off x="7962297" y="6314795"/>
            <a:ext cx="1192213" cy="414837"/>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C6B5FE11-DE99-6481-CACD-2DBFA340923F}"/>
              </a:ext>
            </a:extLst>
          </p:cNvPr>
          <p:cNvSpPr txBox="1"/>
          <p:nvPr/>
        </p:nvSpPr>
        <p:spPr>
          <a:xfrm>
            <a:off x="9230710" y="6314795"/>
            <a:ext cx="2776232" cy="414837"/>
          </a:xfrm>
          <a:prstGeom prst="rect">
            <a:avLst/>
          </a:prstGeom>
          <a:solidFill>
            <a:srgbClr val="000000"/>
          </a:solidFill>
        </p:spPr>
        <p:txBody>
          <a:bodyPr wrap="square">
            <a:noAutofit/>
          </a:bodyPr>
          <a:lstStyle/>
          <a:p>
            <a:r>
              <a:rPr lang="en-GB" sz="1200" dirty="0">
                <a:solidFill>
                  <a:schemeClr val="bg1"/>
                </a:solidFill>
                <a:latin typeface="Consolas" panose="020B0609020204030204" pitchFamily="49" charset="0"/>
              </a:rPr>
              <a:t>[1, 2, 3, 4, 5, 6]</a:t>
            </a:r>
          </a:p>
          <a:p>
            <a:r>
              <a:rPr lang="en-GB" sz="1200" dirty="0">
                <a:solidFill>
                  <a:schemeClr val="bg1"/>
                </a:solidFill>
                <a:latin typeface="Consolas" panose="020B0609020204030204" pitchFamily="49" charset="0"/>
              </a:rPr>
              <a:t>[1.0, 2.2, 2.0, 1.1, 1.3, 1.4]</a:t>
            </a:r>
          </a:p>
        </p:txBody>
      </p:sp>
      <p:pic>
        <p:nvPicPr>
          <p:cNvPr id="9"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370" y="127429"/>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2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129B92-CED1-43DA-5E88-9308984EBD6A}"/>
              </a:ext>
            </a:extLst>
          </p:cNvPr>
          <p:cNvSpPr>
            <a:spLocks noGrp="1"/>
          </p:cNvSpPr>
          <p:nvPr>
            <p:ph type="body" sz="quarter" idx="10"/>
          </p:nvPr>
        </p:nvSpPr>
        <p:spPr/>
        <p:txBody>
          <a:bodyPr/>
          <a:lstStyle/>
          <a:p>
            <a:r>
              <a:rPr lang="en-GB" sz="4000" cap="none" dirty="0"/>
              <a:t>With Abstraction of Data Types</a:t>
            </a:r>
          </a:p>
        </p:txBody>
      </p:sp>
      <p:sp>
        <p:nvSpPr>
          <p:cNvPr id="3" name="Text Placeholder 2">
            <a:extLst>
              <a:ext uri="{FF2B5EF4-FFF2-40B4-BE49-F238E27FC236}">
                <a16:creationId xmlns:a16="http://schemas.microsoft.com/office/drawing/2014/main" id="{46A99357-148A-F42B-5657-A302B25BC182}"/>
              </a:ext>
            </a:extLst>
          </p:cNvPr>
          <p:cNvSpPr>
            <a:spLocks noGrp="1"/>
          </p:cNvSpPr>
          <p:nvPr>
            <p:ph type="body" sz="quarter" idx="15"/>
          </p:nvPr>
        </p:nvSpPr>
        <p:spPr>
          <a:xfrm>
            <a:off x="4619126" y="409458"/>
            <a:ext cx="7188089" cy="4094163"/>
          </a:xfrm>
        </p:spPr>
        <p:txBody>
          <a:bodyPr/>
          <a:lstStyle/>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dirty="0"/>
          </a:p>
        </p:txBody>
      </p:sp>
      <p:sp>
        <p:nvSpPr>
          <p:cNvPr id="5" name="TextBox 4">
            <a:extLst>
              <a:ext uri="{FF2B5EF4-FFF2-40B4-BE49-F238E27FC236}">
                <a16:creationId xmlns:a16="http://schemas.microsoft.com/office/drawing/2014/main" id="{3BE71118-8F82-B997-FA72-76110EAD7D2F}"/>
              </a:ext>
            </a:extLst>
          </p:cNvPr>
          <p:cNvSpPr txBox="1"/>
          <p:nvPr/>
        </p:nvSpPr>
        <p:spPr>
          <a:xfrm>
            <a:off x="4690402" y="846321"/>
            <a:ext cx="7037773" cy="4401205"/>
          </a:xfrm>
          <a:prstGeom prst="rect">
            <a:avLst/>
          </a:prstGeom>
          <a:solidFill>
            <a:schemeClr val="tx1">
              <a:lumMod val="10000"/>
              <a:lumOff val="90000"/>
            </a:schemeClr>
          </a:solidFill>
        </p:spPr>
        <p:txBody>
          <a:bodyPr wrap="square">
            <a:spAutoFit/>
          </a:bodyPr>
          <a:lstStyle/>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a:t>
            </a:r>
            <a:r>
              <a:rPr lang="en-GB" sz="1400" dirty="0" err="1">
                <a:latin typeface="Consolas" panose="020B0609020204030204" pitchFamily="49" charset="0"/>
              </a:rPr>
              <a:t>get_unique</a:t>
            </a:r>
            <a:r>
              <a:rPr lang="en-GB" sz="1400" dirty="0">
                <a:highlight>
                  <a:srgbClr val="FFFF00"/>
                </a:highlight>
                <a:latin typeface="Consolas" panose="020B0609020204030204" pitchFamily="49" charset="0"/>
              </a:rPr>
              <a:t>&lt;T: std::</a:t>
            </a:r>
            <a:r>
              <a:rPr lang="en-GB" sz="1400" dirty="0" err="1">
                <a:highlight>
                  <a:srgbClr val="FFFF00"/>
                </a:highlight>
                <a:latin typeface="Consolas" panose="020B0609020204030204" pitchFamily="49" charset="0"/>
              </a:rPr>
              <a:t>cmp</a:t>
            </a:r>
            <a:r>
              <a:rPr lang="en-GB" sz="1400" dirty="0">
                <a:highlight>
                  <a:srgbClr val="FFFF00"/>
                </a:highlight>
                <a:latin typeface="Consolas" panose="020B0609020204030204" pitchFamily="49" charset="0"/>
              </a:rPr>
              <a:t>::</a:t>
            </a:r>
            <a:r>
              <a:rPr lang="en-GB" sz="1400" dirty="0" err="1">
                <a:highlight>
                  <a:srgbClr val="FFFF00"/>
                </a:highlight>
                <a:latin typeface="Consolas" panose="020B0609020204030204" pitchFamily="49" charset="0"/>
              </a:rPr>
              <a:t>PartialEq</a:t>
            </a:r>
            <a:r>
              <a:rPr lang="en-GB" sz="1400" dirty="0">
                <a:highlight>
                  <a:srgbClr val="FFFF00"/>
                </a:highlight>
                <a:latin typeface="Consolas" panose="020B0609020204030204" pitchFamily="49" charset="0"/>
              </a:rPr>
              <a:t> + Clone&gt;</a:t>
            </a:r>
            <a:r>
              <a:rPr lang="en-GB" sz="1400" dirty="0">
                <a:latin typeface="Consolas" panose="020B0609020204030204" pitchFamily="49" charset="0"/>
              </a:rPr>
              <a:t>(data: &amp;[</a:t>
            </a:r>
            <a:r>
              <a:rPr lang="en-GB" sz="1400" dirty="0">
                <a:highlight>
                  <a:srgbClr val="FFFF00"/>
                </a:highlight>
                <a:latin typeface="Consolas" panose="020B0609020204030204" pitchFamily="49" charset="0"/>
              </a:rPr>
              <a:t>T</a:t>
            </a:r>
            <a:r>
              <a:rPr lang="en-GB" sz="1400" dirty="0">
                <a:latin typeface="Consolas" panose="020B0609020204030204" pitchFamily="49" charset="0"/>
              </a:rPr>
              <a:t>]) -&gt; </a:t>
            </a:r>
            <a:r>
              <a:rPr lang="en-GB" sz="1400" dirty="0" err="1">
                <a:latin typeface="Consolas" panose="020B0609020204030204" pitchFamily="49" charset="0"/>
              </a:rPr>
              <a:t>Vec</a:t>
            </a:r>
            <a:r>
              <a:rPr lang="en-GB" sz="1400" dirty="0">
                <a:latin typeface="Consolas" panose="020B0609020204030204" pitchFamily="49" charset="0"/>
              </a:rPr>
              <a:t>&lt;</a:t>
            </a:r>
            <a:r>
              <a:rPr lang="en-GB" sz="1400" dirty="0">
                <a:highlight>
                  <a:srgbClr val="FFFF00"/>
                </a:highlight>
                <a:latin typeface="Consolas" panose="020B0609020204030204" pitchFamily="49" charset="0"/>
              </a:rPr>
              <a:t>T</a:t>
            </a:r>
            <a:r>
              <a:rPr lang="en-GB" sz="1400" dirty="0">
                <a:latin typeface="Consolas" panose="020B0609020204030204" pitchFamily="49" charset="0"/>
              </a:rPr>
              <a:t>&gt;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a:solidFill>
                  <a:srgbClr val="0070C0"/>
                </a:solidFill>
                <a:latin typeface="Consolas" panose="020B0609020204030204" pitchFamily="49" charset="0"/>
              </a:rPr>
              <a:t>mut</a:t>
            </a:r>
            <a:r>
              <a:rPr lang="en-GB" sz="1400" dirty="0">
                <a:latin typeface="Consolas" panose="020B0609020204030204" pitchFamily="49" charset="0"/>
              </a:rPr>
              <a:t> temp = </a:t>
            </a:r>
            <a:r>
              <a:rPr lang="en-GB" sz="1400" dirty="0" err="1">
                <a:latin typeface="Consolas" panose="020B0609020204030204" pitchFamily="49" charset="0"/>
              </a:rPr>
              <a:t>Vec</a:t>
            </a:r>
            <a:r>
              <a:rPr lang="en-GB" sz="1400" dirty="0">
                <a:latin typeface="Consolas" panose="020B0609020204030204" pitchFamily="49" charset="0"/>
              </a:rPr>
              <a:t>::new();</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for</a:t>
            </a:r>
            <a:r>
              <a:rPr lang="en-GB" sz="1400" dirty="0">
                <a:latin typeface="Consolas" panose="020B0609020204030204" pitchFamily="49" charset="0"/>
              </a:rPr>
              <a:t> </a:t>
            </a:r>
            <a:r>
              <a:rPr lang="en-GB" sz="1400" dirty="0" err="1">
                <a:latin typeface="Consolas" panose="020B0609020204030204" pitchFamily="49" charset="0"/>
              </a:rPr>
              <a:t>i</a:t>
            </a:r>
            <a:r>
              <a:rPr lang="en-GB" sz="1400" dirty="0">
                <a:latin typeface="Consolas" panose="020B0609020204030204" pitchFamily="49" charset="0"/>
              </a:rPr>
              <a:t> </a:t>
            </a:r>
            <a:r>
              <a:rPr lang="en-GB" sz="1400" dirty="0">
                <a:solidFill>
                  <a:srgbClr val="0070C0"/>
                </a:solidFill>
                <a:latin typeface="Consolas" panose="020B0609020204030204" pitchFamily="49" charset="0"/>
              </a:rPr>
              <a:t>in</a:t>
            </a:r>
            <a:r>
              <a:rPr lang="en-GB" sz="1400" dirty="0">
                <a:latin typeface="Consolas" panose="020B0609020204030204" pitchFamily="49" charset="0"/>
              </a:rPr>
              <a:t> data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if</a:t>
            </a:r>
            <a:r>
              <a:rPr lang="en-GB" sz="1400" dirty="0">
                <a:latin typeface="Consolas" panose="020B0609020204030204" pitchFamily="49" charset="0"/>
              </a:rPr>
              <a:t> </a:t>
            </a:r>
            <a:r>
              <a:rPr lang="en-GB" sz="1400" dirty="0" err="1">
                <a:latin typeface="Consolas" panose="020B0609020204030204" pitchFamily="49" charset="0"/>
              </a:rPr>
              <a:t>temp.contains</a:t>
            </a:r>
            <a:r>
              <a:rPr lang="en-GB" sz="1400" dirty="0">
                <a:latin typeface="Consolas" panose="020B0609020204030204" pitchFamily="49" charset="0"/>
              </a:rPr>
              <a:t>(</a:t>
            </a:r>
            <a:r>
              <a:rPr lang="en-GB" sz="1400" dirty="0" err="1">
                <a:latin typeface="Consolas" panose="020B0609020204030204" pitchFamily="49" charset="0"/>
              </a:rPr>
              <a:t>i</a:t>
            </a:r>
            <a:r>
              <a:rPr lang="en-GB" sz="1400" dirty="0">
                <a:latin typeface="Consolas" panose="020B0609020204030204" pitchFamily="49" charset="0"/>
              </a:rPr>
              <a:t>) == </a:t>
            </a:r>
            <a:r>
              <a:rPr lang="en-GB" sz="1400" dirty="0">
                <a:solidFill>
                  <a:srgbClr val="0070C0"/>
                </a:solidFill>
                <a:latin typeface="Consolas" panose="020B0609020204030204" pitchFamily="49" charset="0"/>
              </a:rPr>
              <a:t>false</a:t>
            </a:r>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latin typeface="Consolas" panose="020B0609020204030204" pitchFamily="49" charset="0"/>
              </a:rPr>
              <a:t>temp.push</a:t>
            </a:r>
            <a:r>
              <a:rPr lang="en-GB" sz="1400" dirty="0">
                <a:latin typeface="Consolas" panose="020B0609020204030204" pitchFamily="49" charset="0"/>
              </a:rPr>
              <a:t>(</a:t>
            </a:r>
            <a:r>
              <a:rPr lang="en-GB" sz="1400" dirty="0">
                <a:highlight>
                  <a:srgbClr val="FFFF00"/>
                </a:highlight>
                <a:latin typeface="Consolas" panose="020B0609020204030204" pitchFamily="49" charset="0"/>
              </a:rPr>
              <a:t>(*</a:t>
            </a:r>
            <a:r>
              <a:rPr lang="en-GB" sz="1400" dirty="0" err="1">
                <a:highlight>
                  <a:srgbClr val="FFFF00"/>
                </a:highlight>
                <a:latin typeface="Consolas" panose="020B0609020204030204" pitchFamily="49" charset="0"/>
              </a:rPr>
              <a:t>i</a:t>
            </a:r>
            <a:r>
              <a:rPr lang="en-GB" sz="1400" dirty="0">
                <a:highlight>
                  <a:srgbClr val="FFFF00"/>
                </a:highlight>
                <a:latin typeface="Consolas" panose="020B0609020204030204" pitchFamily="49" charset="0"/>
              </a:rPr>
              <a:t>).clone()</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p>
          <a:p>
            <a:r>
              <a:rPr lang="en-GB" sz="1400" dirty="0">
                <a:latin typeface="Consolas" panose="020B0609020204030204" pitchFamily="49" charset="0"/>
              </a:rPr>
              <a:t>    temp</a:t>
            </a:r>
          </a:p>
          <a:p>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data1: [i32; </a:t>
            </a:r>
            <a:r>
              <a:rPr lang="en-GB" sz="1400" dirty="0">
                <a:solidFill>
                  <a:srgbClr val="FF0000"/>
                </a:solidFill>
                <a:latin typeface="Consolas" panose="020B0609020204030204" pitchFamily="49" charset="0"/>
              </a:rPr>
              <a:t>10</a:t>
            </a:r>
            <a:r>
              <a:rPr lang="en-GB" sz="1400" dirty="0">
                <a:latin typeface="Consolas" panose="020B0609020204030204" pitchFamily="49" charset="0"/>
              </a:rPr>
              <a:t>] = [</a:t>
            </a:r>
            <a:r>
              <a:rPr lang="en-GB" sz="1400" dirty="0">
                <a:solidFill>
                  <a:srgbClr val="FF0000"/>
                </a:solidFill>
                <a:latin typeface="Consolas" panose="020B0609020204030204" pitchFamily="49" charset="0"/>
              </a:rPr>
              <a:t>1, 2, 3, 4, 5, 6, 1, 2, 3, 1</a:t>
            </a:r>
            <a:r>
              <a:rPr lang="en-GB" sz="1400" dirty="0">
                <a:latin typeface="Consolas" panose="020B0609020204030204" pitchFamily="49" charset="0"/>
              </a:rPr>
              <a:t>];</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data2: [f32; </a:t>
            </a:r>
            <a:r>
              <a:rPr lang="en-GB" sz="1400" dirty="0">
                <a:solidFill>
                  <a:srgbClr val="FF0000"/>
                </a:solidFill>
                <a:latin typeface="Consolas" panose="020B0609020204030204" pitchFamily="49" charset="0"/>
              </a:rPr>
              <a:t>8</a:t>
            </a:r>
            <a:r>
              <a:rPr lang="en-GB" sz="1400" dirty="0">
                <a:latin typeface="Consolas" panose="020B0609020204030204" pitchFamily="49" charset="0"/>
              </a:rPr>
              <a:t>] = [</a:t>
            </a:r>
            <a:r>
              <a:rPr lang="en-GB" sz="1400" dirty="0">
                <a:solidFill>
                  <a:srgbClr val="FF0000"/>
                </a:solidFill>
                <a:latin typeface="Consolas" panose="020B0609020204030204" pitchFamily="49" charset="0"/>
              </a:rPr>
              <a:t>1.0, 2.2, 2.0, 2.0, 1.1, 2.2, 1.3, 1.4</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unique1 = </a:t>
            </a:r>
            <a:r>
              <a:rPr lang="en-GB" sz="1400" dirty="0" err="1">
                <a:highlight>
                  <a:srgbClr val="FFFF00"/>
                </a:highlight>
                <a:latin typeface="Consolas" panose="020B0609020204030204" pitchFamily="49" charset="0"/>
              </a:rPr>
              <a:t>get_unique</a:t>
            </a:r>
            <a:r>
              <a:rPr lang="en-GB" sz="1400" dirty="0">
                <a:latin typeface="Consolas" panose="020B0609020204030204" pitchFamily="49" charset="0"/>
              </a:rPr>
              <a:t>(&amp;data1);</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unique2 = </a:t>
            </a:r>
            <a:r>
              <a:rPr lang="en-GB" sz="1400" dirty="0" err="1">
                <a:highlight>
                  <a:srgbClr val="FFFF00"/>
                </a:highlight>
                <a:latin typeface="Consolas" panose="020B0609020204030204" pitchFamily="49" charset="0"/>
              </a:rPr>
              <a:t>get_unique</a:t>
            </a:r>
            <a:r>
              <a:rPr lang="en-GB" sz="1400" dirty="0">
                <a:latin typeface="Consolas" panose="020B0609020204030204" pitchFamily="49" charset="0"/>
              </a:rPr>
              <a:t>(&amp;data2);</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,unique1);</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,unique2);</a:t>
            </a:r>
          </a:p>
          <a:p>
            <a:r>
              <a:rPr lang="en-GB" sz="1400" dirty="0">
                <a:latin typeface="Consolas" panose="020B0609020204030204" pitchFamily="49" charset="0"/>
              </a:rPr>
              <a:t>}</a:t>
            </a:r>
          </a:p>
        </p:txBody>
      </p:sp>
      <p:sp>
        <p:nvSpPr>
          <p:cNvPr id="6" name="TextBox 5">
            <a:extLst>
              <a:ext uri="{FF2B5EF4-FFF2-40B4-BE49-F238E27FC236}">
                <a16:creationId xmlns:a16="http://schemas.microsoft.com/office/drawing/2014/main" id="{754A8753-CF06-620C-CA10-FC72F6CFC9A6}"/>
              </a:ext>
            </a:extLst>
          </p:cNvPr>
          <p:cNvSpPr txBox="1"/>
          <p:nvPr/>
        </p:nvSpPr>
        <p:spPr>
          <a:xfrm>
            <a:off x="7343988" y="5422779"/>
            <a:ext cx="1192213" cy="523220"/>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7" name="TextBox 6">
            <a:extLst>
              <a:ext uri="{FF2B5EF4-FFF2-40B4-BE49-F238E27FC236}">
                <a16:creationId xmlns:a16="http://schemas.microsoft.com/office/drawing/2014/main" id="{C6B5FE11-DE99-6481-CACD-2DBFA340923F}"/>
              </a:ext>
            </a:extLst>
          </p:cNvPr>
          <p:cNvSpPr txBox="1"/>
          <p:nvPr/>
        </p:nvSpPr>
        <p:spPr>
          <a:xfrm>
            <a:off x="8536201" y="5422779"/>
            <a:ext cx="3191974" cy="523220"/>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[1, 2, 3, 4, 5, 6]</a:t>
            </a:r>
          </a:p>
          <a:p>
            <a:r>
              <a:rPr lang="en-GB" sz="1400" dirty="0">
                <a:solidFill>
                  <a:schemeClr val="bg1"/>
                </a:solidFill>
                <a:latin typeface="Consolas" panose="020B0609020204030204" pitchFamily="49" charset="0"/>
              </a:rPr>
              <a:t>[1.0, 2.2, 2.0, 1.1, 1.3, 1.4]</a:t>
            </a:r>
          </a:p>
        </p:txBody>
      </p:sp>
      <p:sp>
        <p:nvSpPr>
          <p:cNvPr id="9" name="TextBox 8">
            <a:extLst>
              <a:ext uri="{FF2B5EF4-FFF2-40B4-BE49-F238E27FC236}">
                <a16:creationId xmlns:a16="http://schemas.microsoft.com/office/drawing/2014/main" id="{F88A2EBF-731F-6845-AEEB-672A900D6E46}"/>
              </a:ext>
            </a:extLst>
          </p:cNvPr>
          <p:cNvSpPr txBox="1"/>
          <p:nvPr/>
        </p:nvSpPr>
        <p:spPr>
          <a:xfrm>
            <a:off x="4619125" y="6079210"/>
            <a:ext cx="7109049" cy="338554"/>
          </a:xfrm>
          <a:prstGeom prst="rect">
            <a:avLst/>
          </a:prstGeom>
          <a:noFill/>
        </p:spPr>
        <p:txBody>
          <a:bodyPr wrap="square">
            <a:spAutoFit/>
          </a:bodyPr>
          <a:lstStyle/>
          <a:p>
            <a:r>
              <a:rPr lang="en-GB" sz="1600" dirty="0">
                <a:highlight>
                  <a:srgbClr val="FFFF00"/>
                </a:highlight>
              </a:rPr>
              <a:t>Highlights</a:t>
            </a:r>
            <a:r>
              <a:rPr lang="en-GB" sz="1600" dirty="0"/>
              <a:t> illustrate changes to accommodate genericity. </a:t>
            </a:r>
          </a:p>
        </p:txBody>
      </p:sp>
      <p:pic>
        <p:nvPicPr>
          <p:cNvPr id="10"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0631" y="349742"/>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4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#25</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Generic data types in function definitions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FF217-A70B-4784-9E18-22621EB7DE68}"/>
              </a:ext>
            </a:extLst>
          </p:cNvPr>
          <p:cNvSpPr>
            <a:spLocks noGrp="1"/>
          </p:cNvSpPr>
          <p:nvPr>
            <p:ph type="body" sz="quarter" idx="10"/>
          </p:nvPr>
        </p:nvSpPr>
        <p:spPr/>
        <p:txBody>
          <a:bodyPr/>
          <a:lstStyle/>
          <a:p>
            <a:r>
              <a:rPr lang="en-GB" sz="4400" cap="none" dirty="0"/>
              <a:t>Generic Data Types and Structures</a:t>
            </a:r>
          </a:p>
        </p:txBody>
      </p:sp>
      <p:sp>
        <p:nvSpPr>
          <p:cNvPr id="3" name="Text Placeholder 2">
            <a:extLst>
              <a:ext uri="{FF2B5EF4-FFF2-40B4-BE49-F238E27FC236}">
                <a16:creationId xmlns:a16="http://schemas.microsoft.com/office/drawing/2014/main" id="{C8DEEFAD-1510-4B1F-BEC5-F912190EBD8B}"/>
              </a:ext>
            </a:extLst>
          </p:cNvPr>
          <p:cNvSpPr>
            <a:spLocks noGrp="1"/>
          </p:cNvSpPr>
          <p:nvPr>
            <p:ph type="body" sz="quarter" idx="15"/>
          </p:nvPr>
        </p:nvSpPr>
        <p:spPr>
          <a:xfrm>
            <a:off x="4722812" y="492734"/>
            <a:ext cx="7084403" cy="1205437"/>
          </a:xfrm>
        </p:spPr>
        <p:txBody>
          <a:bodyPr/>
          <a:lstStyle/>
          <a:p>
            <a:r>
              <a:rPr lang="en-GB" b="1" dirty="0"/>
              <a:t>Rust structures can also include generic types.</a:t>
            </a:r>
          </a:p>
          <a:p>
            <a:endParaRPr lang="en-GB" b="1" dirty="0"/>
          </a:p>
          <a:p>
            <a:r>
              <a:rPr lang="en-GB" b="1" dirty="0"/>
              <a:t>Here's a common example:</a:t>
            </a:r>
          </a:p>
        </p:txBody>
      </p:sp>
      <p:sp>
        <p:nvSpPr>
          <p:cNvPr id="4" name="TextBox 3">
            <a:extLst>
              <a:ext uri="{FF2B5EF4-FFF2-40B4-BE49-F238E27FC236}">
                <a16:creationId xmlns:a16="http://schemas.microsoft.com/office/drawing/2014/main" id="{F0F3BF35-7C32-AE43-0C0C-34329BABF0D5}"/>
              </a:ext>
            </a:extLst>
          </p:cNvPr>
          <p:cNvSpPr txBox="1"/>
          <p:nvPr/>
        </p:nvSpPr>
        <p:spPr>
          <a:xfrm>
            <a:off x="4619126" y="1719691"/>
            <a:ext cx="6484304" cy="4185761"/>
          </a:xfrm>
          <a:prstGeom prst="rect">
            <a:avLst/>
          </a:prstGeom>
          <a:solidFill>
            <a:schemeClr val="tx1">
              <a:lumMod val="10000"/>
              <a:lumOff val="90000"/>
            </a:schemeClr>
          </a:solidFill>
        </p:spPr>
        <p:txBody>
          <a:bodyPr wrap="square">
            <a:spAutoFit/>
          </a:bodyPr>
          <a:lstStyle/>
          <a:p>
            <a:r>
              <a:rPr lang="en-GB" sz="1400" dirty="0">
                <a:solidFill>
                  <a:srgbClr val="7030A0"/>
                </a:solidFill>
                <a:latin typeface="Consolas" panose="020B0609020204030204" pitchFamily="49" charset="0"/>
              </a:rPr>
              <a:t>#[derive(Debug)]</a:t>
            </a:r>
          </a:p>
          <a:p>
            <a:r>
              <a:rPr lang="en-GB" sz="1400" dirty="0">
                <a:solidFill>
                  <a:srgbClr val="0070C0"/>
                </a:solidFill>
                <a:latin typeface="Consolas" panose="020B0609020204030204" pitchFamily="49" charset="0"/>
              </a:rPr>
              <a:t>struct</a:t>
            </a:r>
            <a:r>
              <a:rPr lang="en-GB" sz="1400" dirty="0">
                <a:latin typeface="Consolas" panose="020B0609020204030204" pitchFamily="49" charset="0"/>
              </a:rPr>
              <a:t> Coord</a:t>
            </a:r>
            <a:r>
              <a:rPr lang="en-GB" sz="1400" dirty="0">
                <a:highlight>
                  <a:srgbClr val="FFFF00"/>
                </a:highlight>
                <a:latin typeface="Consolas" panose="020B0609020204030204" pitchFamily="49" charset="0"/>
              </a:rPr>
              <a:t>&lt;T&gt;</a:t>
            </a:r>
            <a:r>
              <a:rPr lang="en-GB" sz="1400" dirty="0">
                <a:latin typeface="Consolas" panose="020B0609020204030204" pitchFamily="49" charset="0"/>
              </a:rPr>
              <a:t> {</a:t>
            </a:r>
          </a:p>
          <a:p>
            <a:r>
              <a:rPr lang="en-GB" sz="1400" dirty="0">
                <a:latin typeface="Consolas" panose="020B0609020204030204" pitchFamily="49" charset="0"/>
              </a:rPr>
              <a:t>    x: </a:t>
            </a:r>
            <a:r>
              <a:rPr lang="en-GB" sz="1400" dirty="0">
                <a:highlight>
                  <a:srgbClr val="FFFF00"/>
                </a:highlight>
                <a:latin typeface="Consolas" panose="020B0609020204030204" pitchFamily="49" charset="0"/>
              </a:rPr>
              <a:t>T</a:t>
            </a:r>
            <a:r>
              <a:rPr lang="en-GB" sz="1400" dirty="0">
                <a:latin typeface="Consolas" panose="020B0609020204030204" pitchFamily="49" charset="0"/>
              </a:rPr>
              <a:t>,</a:t>
            </a:r>
          </a:p>
          <a:p>
            <a:r>
              <a:rPr lang="en-GB" sz="1400" dirty="0">
                <a:latin typeface="Consolas" panose="020B0609020204030204" pitchFamily="49" charset="0"/>
              </a:rPr>
              <a:t>    y: </a:t>
            </a:r>
            <a:r>
              <a:rPr lang="en-GB" sz="1400" dirty="0">
                <a:highlight>
                  <a:srgbClr val="FFFF00"/>
                </a:highlight>
                <a:latin typeface="Consolas" panose="020B0609020204030204" pitchFamily="49" charset="0"/>
              </a:rPr>
              <a:t>T</a:t>
            </a:r>
          </a:p>
          <a:p>
            <a:r>
              <a:rPr lang="en-GB" sz="1400" dirty="0">
                <a:latin typeface="Consolas" panose="020B0609020204030204" pitchFamily="49" charset="0"/>
              </a:rPr>
              <a:t>}</a:t>
            </a:r>
          </a:p>
          <a:p>
            <a:endParaRPr lang="en-GB" sz="1400" dirty="0">
              <a:latin typeface="Consolas" panose="020B0609020204030204" pitchFamily="49" charset="0"/>
            </a:endParaRPr>
          </a:p>
          <a:p>
            <a:endParaRPr lang="en-GB" sz="1400" dirty="0">
              <a:latin typeface="Consolas" panose="020B0609020204030204" pitchFamily="49" charset="0"/>
            </a:endParaRPr>
          </a:p>
          <a:p>
            <a:r>
              <a:rPr lang="en-GB" sz="1400" dirty="0" err="1">
                <a:solidFill>
                  <a:srgbClr val="0070C0"/>
                </a:solidFill>
                <a:latin typeface="Consolas" panose="020B0609020204030204" pitchFamily="49" charset="0"/>
              </a:rPr>
              <a:t>fn</a:t>
            </a:r>
            <a:r>
              <a:rPr lang="en-GB" sz="1400" dirty="0">
                <a:latin typeface="Consolas" panose="020B0609020204030204" pitchFamily="49" charset="0"/>
              </a:rPr>
              <a:t> main() {</a:t>
            </a:r>
          </a:p>
          <a:p>
            <a:r>
              <a:rPr lang="en-GB" sz="1400" dirty="0">
                <a:latin typeface="Consolas" panose="020B0609020204030204" pitchFamily="49" charset="0"/>
              </a:rPr>
              <a:t>    </a:t>
            </a:r>
            <a:r>
              <a:rPr lang="en-GB" sz="1400" dirty="0">
                <a:solidFill>
                  <a:srgbClr val="0070C0"/>
                </a:solidFill>
                <a:latin typeface="Consolas" panose="020B0609020204030204" pitchFamily="49" charset="0"/>
              </a:rPr>
              <a:t>let</a:t>
            </a:r>
            <a:r>
              <a:rPr lang="en-GB" sz="1400" dirty="0">
                <a:latin typeface="Consolas" panose="020B0609020204030204" pitchFamily="49" charset="0"/>
              </a:rPr>
              <a:t> </a:t>
            </a:r>
            <a:r>
              <a:rPr lang="en-GB" sz="1400" dirty="0" err="1">
                <a:latin typeface="Consolas" panose="020B0609020204030204" pitchFamily="49" charset="0"/>
              </a:rPr>
              <a:t>int_coord</a:t>
            </a:r>
            <a:r>
              <a:rPr lang="en-GB" sz="1400" dirty="0">
                <a:latin typeface="Consolas" panose="020B0609020204030204" pitchFamily="49" charset="0"/>
              </a:rPr>
              <a:t> = Coord{x: </a:t>
            </a:r>
            <a:r>
              <a:rPr lang="en-GB" sz="1400" dirty="0">
                <a:solidFill>
                  <a:srgbClr val="FF0000"/>
                </a:solidFill>
                <a:latin typeface="Consolas" panose="020B0609020204030204" pitchFamily="49" charset="0"/>
              </a:rPr>
              <a:t>10</a:t>
            </a:r>
            <a:r>
              <a:rPr lang="en-GB" sz="1400" dirty="0">
                <a:latin typeface="Consolas" panose="020B0609020204030204" pitchFamily="49" charset="0"/>
              </a:rPr>
              <a:t>, y: </a:t>
            </a:r>
            <a:r>
              <a:rPr lang="en-GB" sz="1400" dirty="0">
                <a:solidFill>
                  <a:srgbClr val="FF0000"/>
                </a:solidFill>
                <a:latin typeface="Consolas" panose="020B0609020204030204" pitchFamily="49" charset="0"/>
              </a:rPr>
              <a:t>12</a:t>
            </a:r>
            <a:r>
              <a:rPr lang="en-GB" sz="1400" dirty="0">
                <a:latin typeface="Consolas" panose="020B0609020204030204" pitchFamily="49" charset="0"/>
              </a:rPr>
              <a:t>};</a:t>
            </a:r>
          </a:p>
          <a:p>
            <a:r>
              <a:rPr lang="en-GB" sz="1400" dirty="0">
                <a:solidFill>
                  <a:srgbClr val="0070C0"/>
                </a:solidFill>
                <a:latin typeface="Consolas" panose="020B0609020204030204" pitchFamily="49" charset="0"/>
              </a:rPr>
              <a:t>    let</a:t>
            </a:r>
            <a:r>
              <a:rPr lang="en-GB" sz="1400" dirty="0">
                <a:latin typeface="Consolas" panose="020B0609020204030204" pitchFamily="49" charset="0"/>
              </a:rPr>
              <a:t> </a:t>
            </a:r>
            <a:r>
              <a:rPr lang="en-GB" sz="1400" dirty="0" err="1">
                <a:latin typeface="Consolas" panose="020B0609020204030204" pitchFamily="49" charset="0"/>
              </a:rPr>
              <a:t>float_coord</a:t>
            </a:r>
            <a:r>
              <a:rPr lang="en-GB" sz="1400" dirty="0">
                <a:latin typeface="Consolas" panose="020B0609020204030204" pitchFamily="49" charset="0"/>
              </a:rPr>
              <a:t> = Coord{x: </a:t>
            </a:r>
            <a:r>
              <a:rPr lang="en-GB" sz="1400" dirty="0">
                <a:solidFill>
                  <a:srgbClr val="FF0000"/>
                </a:solidFill>
                <a:latin typeface="Consolas" panose="020B0609020204030204" pitchFamily="49" charset="0"/>
              </a:rPr>
              <a:t>5.5</a:t>
            </a:r>
            <a:r>
              <a:rPr lang="en-GB" sz="1400" dirty="0">
                <a:latin typeface="Consolas" panose="020B0609020204030204" pitchFamily="49" charset="0"/>
              </a:rPr>
              <a:t>, y: </a:t>
            </a:r>
            <a:r>
              <a:rPr lang="en-GB" sz="1400" dirty="0">
                <a:solidFill>
                  <a:srgbClr val="FF0000"/>
                </a:solidFill>
                <a:latin typeface="Consolas" panose="020B0609020204030204" pitchFamily="49" charset="0"/>
              </a:rPr>
              <a:t>7.5</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int_coord</a:t>
            </a:r>
            <a:r>
              <a:rPr lang="en-GB" sz="1400" dirty="0">
                <a:latin typeface="Consolas" panose="020B0609020204030204" pitchFamily="49" charset="0"/>
              </a:rPr>
              <a:t>);</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a:t>
            </a:r>
            <a:r>
              <a:rPr lang="en-GB" sz="1400" dirty="0">
                <a:latin typeface="Consolas" panose="020B0609020204030204" pitchFamily="49" charset="0"/>
              </a:rPr>
              <a:t>, </a:t>
            </a:r>
            <a:r>
              <a:rPr lang="en-GB" sz="1400" dirty="0" err="1">
                <a:latin typeface="Consolas" panose="020B0609020204030204" pitchFamily="49" charset="0"/>
              </a:rPr>
              <a:t>float_coord</a:t>
            </a:r>
            <a:r>
              <a:rPr lang="en-GB" sz="1400" dirty="0">
                <a:latin typeface="Consolas" panose="020B0609020204030204" pitchFamily="49" charset="0"/>
              </a:rPr>
              <a:t>);</a:t>
            </a:r>
          </a:p>
          <a:p>
            <a:r>
              <a:rPr lang="en-GB" sz="1400" dirty="0">
                <a:latin typeface="Consolas" panose="020B0609020204030204" pitchFamily="49" charset="0"/>
              </a:rPr>
              <a:t>	</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"X {}"</a:t>
            </a:r>
            <a:r>
              <a:rPr lang="en-GB" sz="1400" dirty="0">
                <a:latin typeface="Consolas" panose="020B0609020204030204" pitchFamily="49" charset="0"/>
              </a:rPr>
              <a:t>, </a:t>
            </a:r>
            <a:r>
              <a:rPr lang="en-GB" sz="1400" dirty="0" err="1">
                <a:latin typeface="Consolas" panose="020B0609020204030204" pitchFamily="49" charset="0"/>
              </a:rPr>
              <a:t>int_coord.x</a:t>
            </a:r>
            <a:r>
              <a:rPr lang="en-GB" sz="1400" dirty="0">
                <a:latin typeface="Consolas" panose="020B0609020204030204" pitchFamily="49" charset="0"/>
              </a:rPr>
              <a:t>);</a:t>
            </a:r>
          </a:p>
          <a:p>
            <a:r>
              <a:rPr lang="en-GB" sz="1400" dirty="0">
                <a:latin typeface="Consolas" panose="020B0609020204030204" pitchFamily="49" charset="0"/>
              </a:rPr>
              <a:t>    </a:t>
            </a:r>
            <a:r>
              <a:rPr lang="en-GB" sz="1400" dirty="0" err="1">
                <a:solidFill>
                  <a:srgbClr val="AEAC4A"/>
                </a:solidFill>
                <a:latin typeface="Consolas" panose="020B0609020204030204" pitchFamily="49" charset="0"/>
              </a:rPr>
              <a:t>println</a:t>
            </a:r>
            <a:r>
              <a:rPr lang="en-GB" sz="1400" dirty="0">
                <a:solidFill>
                  <a:srgbClr val="AEAC4A"/>
                </a:solidFill>
                <a:latin typeface="Consolas" panose="020B0609020204030204" pitchFamily="49" charset="0"/>
              </a:rPr>
              <a:t>!</a:t>
            </a:r>
            <a:r>
              <a:rPr lang="en-GB" sz="1400" dirty="0">
                <a:latin typeface="Consolas" panose="020B0609020204030204" pitchFamily="49" charset="0"/>
              </a:rPr>
              <a:t>("</a:t>
            </a:r>
            <a:r>
              <a:rPr lang="en-GB" sz="1400" dirty="0">
                <a:solidFill>
                  <a:srgbClr val="7030A0"/>
                </a:solidFill>
                <a:latin typeface="Consolas" panose="020B0609020204030204" pitchFamily="49" charset="0"/>
              </a:rPr>
              <a:t>Y {}"</a:t>
            </a:r>
            <a:r>
              <a:rPr lang="en-GB" sz="1400" dirty="0">
                <a:latin typeface="Consolas" panose="020B0609020204030204" pitchFamily="49" charset="0"/>
              </a:rPr>
              <a:t>, </a:t>
            </a:r>
            <a:r>
              <a:rPr lang="en-GB" sz="1400" dirty="0" err="1">
                <a:latin typeface="Consolas" panose="020B0609020204030204" pitchFamily="49" charset="0"/>
              </a:rPr>
              <a:t>int_coord.y</a:t>
            </a:r>
            <a:r>
              <a:rPr lang="en-GB" sz="1400" dirty="0">
                <a:latin typeface="Consolas" panose="020B0609020204030204" pitchFamily="49" charset="0"/>
              </a:rPr>
              <a:t>);</a:t>
            </a:r>
          </a:p>
          <a:p>
            <a:endParaRPr lang="en-GB" sz="1400" dirty="0">
              <a:latin typeface="Consolas" panose="020B0609020204030204" pitchFamily="49" charset="0"/>
            </a:endParaRPr>
          </a:p>
          <a:p>
            <a:r>
              <a:rPr lang="en-GB" sz="1400" dirty="0">
                <a:latin typeface="Consolas" panose="020B0609020204030204" pitchFamily="49" charset="0"/>
              </a:rPr>
              <a:t>}</a:t>
            </a:r>
          </a:p>
          <a:p>
            <a:endParaRPr lang="en-GB" sz="1400" dirty="0">
              <a:latin typeface="Consolas" panose="020B0609020204030204" pitchFamily="49" charset="0"/>
            </a:endParaRPr>
          </a:p>
        </p:txBody>
      </p:sp>
      <p:sp>
        <p:nvSpPr>
          <p:cNvPr id="5" name="TextBox 4">
            <a:extLst>
              <a:ext uri="{FF2B5EF4-FFF2-40B4-BE49-F238E27FC236}">
                <a16:creationId xmlns:a16="http://schemas.microsoft.com/office/drawing/2014/main" id="{4E684C2E-B9BC-072E-5A1C-7CAE33080165}"/>
              </a:ext>
            </a:extLst>
          </p:cNvPr>
          <p:cNvSpPr txBox="1"/>
          <p:nvPr/>
        </p:nvSpPr>
        <p:spPr>
          <a:xfrm>
            <a:off x="7343988" y="5422779"/>
            <a:ext cx="1192213" cy="523220"/>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6" name="TextBox 5">
            <a:extLst>
              <a:ext uri="{FF2B5EF4-FFF2-40B4-BE49-F238E27FC236}">
                <a16:creationId xmlns:a16="http://schemas.microsoft.com/office/drawing/2014/main" id="{02FC936D-1779-C311-ED26-E324F58FDB2F}"/>
              </a:ext>
            </a:extLst>
          </p:cNvPr>
          <p:cNvSpPr txBox="1"/>
          <p:nvPr/>
        </p:nvSpPr>
        <p:spPr>
          <a:xfrm>
            <a:off x="8536201" y="5422779"/>
            <a:ext cx="3191974" cy="954107"/>
          </a:xfrm>
          <a:prstGeom prst="rect">
            <a:avLst/>
          </a:prstGeom>
          <a:solidFill>
            <a:srgbClr val="000000"/>
          </a:solidFill>
        </p:spPr>
        <p:txBody>
          <a:bodyPr wrap="square">
            <a:spAutoFit/>
          </a:bodyPr>
          <a:lstStyle/>
          <a:p>
            <a:r>
              <a:rPr lang="es-ES" sz="1400" dirty="0" err="1">
                <a:solidFill>
                  <a:schemeClr val="bg1"/>
                </a:solidFill>
                <a:latin typeface="Consolas" panose="020B0609020204030204" pitchFamily="49" charset="0"/>
              </a:rPr>
              <a:t>Coord</a:t>
            </a:r>
            <a:r>
              <a:rPr lang="es-ES" sz="1400" dirty="0">
                <a:solidFill>
                  <a:schemeClr val="bg1"/>
                </a:solidFill>
                <a:latin typeface="Consolas" panose="020B0609020204030204" pitchFamily="49" charset="0"/>
              </a:rPr>
              <a:t> { x: 10, y: 12 }</a:t>
            </a:r>
          </a:p>
          <a:p>
            <a:r>
              <a:rPr lang="es-ES" sz="1400" dirty="0" err="1">
                <a:solidFill>
                  <a:schemeClr val="bg1"/>
                </a:solidFill>
                <a:latin typeface="Consolas" panose="020B0609020204030204" pitchFamily="49" charset="0"/>
              </a:rPr>
              <a:t>Coord</a:t>
            </a:r>
            <a:r>
              <a:rPr lang="es-ES" sz="1400" dirty="0">
                <a:solidFill>
                  <a:schemeClr val="bg1"/>
                </a:solidFill>
                <a:latin typeface="Consolas" panose="020B0609020204030204" pitchFamily="49" charset="0"/>
              </a:rPr>
              <a:t> { x: 5.5, y: 7.5 }</a:t>
            </a:r>
          </a:p>
          <a:p>
            <a:r>
              <a:rPr lang="es-ES" sz="1400" dirty="0">
                <a:solidFill>
                  <a:schemeClr val="bg1"/>
                </a:solidFill>
                <a:latin typeface="Consolas" panose="020B0609020204030204" pitchFamily="49" charset="0"/>
              </a:rPr>
              <a:t>X 10</a:t>
            </a:r>
          </a:p>
          <a:p>
            <a:r>
              <a:rPr lang="es-ES" sz="1400" dirty="0">
                <a:solidFill>
                  <a:schemeClr val="bg1"/>
                </a:solidFill>
                <a:latin typeface="Consolas" panose="020B0609020204030204" pitchFamily="49" charset="0"/>
              </a:rPr>
              <a:t>Y 12</a:t>
            </a:r>
            <a:endParaRPr lang="en-GB" sz="1400" dirty="0">
              <a:solidFill>
                <a:schemeClr val="bg1"/>
              </a:solidFill>
              <a:latin typeface="Consolas" panose="020B0609020204030204" pitchFamily="49" charset="0"/>
            </a:endParaRPr>
          </a:p>
        </p:txBody>
      </p:sp>
      <p:pic>
        <p:nvPicPr>
          <p:cNvPr id="8" name="Picture 2" descr="Rust Programming language Logo Machine learning Haskell, crab, animals ...">
            <a:extLst>
              <a:ext uri="{FF2B5EF4-FFF2-40B4-BE49-F238E27FC236}">
                <a16:creationId xmlns:a16="http://schemas.microsoft.com/office/drawing/2014/main" id="{7FA54D74-CDA5-FAA0-10B3-9D22B2CA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2030" y="1719691"/>
            <a:ext cx="507544" cy="379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874783"/>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13067</TotalTime>
  <Words>2909</Words>
  <Application>Microsoft Office PowerPoint</Application>
  <PresentationFormat>Widescreen</PresentationFormat>
  <Paragraphs>443</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Consolas</vt:lpstr>
      <vt:lpstr>Krana Fat B</vt:lpstr>
      <vt:lpstr>Montserrat</vt:lpstr>
      <vt:lpstr>Office Theme</vt:lpstr>
      <vt:lpstr>C to Rust: Chapter 13 Generics</vt:lpstr>
      <vt:lpstr>PowerPoint Presentation</vt:lpstr>
      <vt:lpstr>PowerPoint Presentation</vt:lpstr>
      <vt:lpstr>PowerPoint Presentation</vt:lpstr>
      <vt:lpstr>PowerPoint Presentation</vt:lpstr>
      <vt:lpstr>PowerPoint Presentation</vt:lpstr>
      <vt:lpstr>PowerPoint Presentation</vt:lpstr>
      <vt:lpstr>C to Rust Lab #25</vt:lpstr>
      <vt:lpstr>PowerPoint Presentation</vt:lpstr>
      <vt:lpstr>PowerPoint Presentation</vt:lpstr>
      <vt:lpstr>C to Rust Lab #26</vt:lpstr>
      <vt:lpstr>PowerPoint Presentation</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Mark Fishpool</cp:lastModifiedBy>
  <cp:revision>1152</cp:revision>
  <cp:lastPrinted>2019-07-11T13:24:49Z</cp:lastPrinted>
  <dcterms:created xsi:type="dcterms:W3CDTF">2019-07-10T13:11:53Z</dcterms:created>
  <dcterms:modified xsi:type="dcterms:W3CDTF">2023-10-16T11:29:33Z</dcterms:modified>
  <cp:category/>
</cp:coreProperties>
</file>